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58" r:id="rId4"/>
    <p:sldId id="270" r:id="rId5"/>
    <p:sldId id="257" r:id="rId6"/>
    <p:sldId id="272" r:id="rId7"/>
    <p:sldId id="259" r:id="rId8"/>
    <p:sldId id="260" r:id="rId9"/>
    <p:sldId id="261" r:id="rId10"/>
    <p:sldId id="262" r:id="rId11"/>
    <p:sldId id="263" r:id="rId12"/>
    <p:sldId id="273" r:id="rId13"/>
    <p:sldId id="274" r:id="rId14"/>
    <p:sldId id="275" r:id="rId15"/>
    <p:sldId id="264" r:id="rId16"/>
    <p:sldId id="265" r:id="rId17"/>
    <p:sldId id="266" r:id="rId18"/>
    <p:sldId id="267" r:id="rId19"/>
    <p:sldId id="2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514" y="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80C0A-0A2B-66BF-74AF-2051C0197A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522746-7027-9FF3-FEE1-C5099C724B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6000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EEC6E-BBD2-8E37-F625-D066260CE0E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452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36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5857-57D8-6B7B-C5BE-467A2F694A99}"/>
              </a:ext>
            </a:extLst>
          </p:cNvPr>
          <p:cNvSpPr>
            <a:spLocks noGrp="1"/>
          </p:cNvSpPr>
          <p:nvPr>
            <p:ph type="title"/>
          </p:nvPr>
        </p:nvSpPr>
        <p:spPr>
          <a:xfrm>
            <a:off x="1446414" y="365125"/>
            <a:ext cx="9907385" cy="1325563"/>
          </a:xfrm>
        </p:spPr>
        <p:txBody>
          <a:bodyPr/>
          <a:lstStyle>
            <a:lvl1pPr>
              <a:defRPr>
                <a:latin typeface="Bebas Neue" panose="020B0606020202050201"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6F0E63B-391F-E9F7-4AA3-7305054E065E}"/>
              </a:ext>
            </a:extLst>
          </p:cNvPr>
          <p:cNvSpPr>
            <a:spLocks noGrp="1"/>
          </p:cNvSpPr>
          <p:nvPr>
            <p:ph idx="1"/>
          </p:nvPr>
        </p:nvSpPr>
        <p:spPr>
          <a:xfrm>
            <a:off x="1446414" y="1825625"/>
            <a:ext cx="990738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6148F41-F9C1-2214-8722-025368E6E3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 r="43191" b="-1"/>
          <a:stretch/>
        </p:blipFill>
        <p:spPr>
          <a:xfrm rot="5400000">
            <a:off x="-3216458" y="3177543"/>
            <a:ext cx="6926097" cy="493185"/>
          </a:xfrm>
          <a:prstGeom prst="rect">
            <a:avLst/>
          </a:prstGeom>
        </p:spPr>
      </p:pic>
      <p:sp>
        <p:nvSpPr>
          <p:cNvPr id="9" name="Rectangle 8">
            <a:extLst>
              <a:ext uri="{FF2B5EF4-FFF2-40B4-BE49-F238E27FC236}">
                <a16:creationId xmlns:a16="http://schemas.microsoft.com/office/drawing/2014/main" id="{6B123055-3C06-4943-E723-2FBAF369717C}"/>
              </a:ext>
            </a:extLst>
          </p:cNvPr>
          <p:cNvSpPr/>
          <p:nvPr userDrawn="1"/>
        </p:nvSpPr>
        <p:spPr>
          <a:xfrm>
            <a:off x="493183" y="0"/>
            <a:ext cx="11966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2270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5857-57D8-6B7B-C5BE-467A2F694A99}"/>
              </a:ext>
            </a:extLst>
          </p:cNvPr>
          <p:cNvSpPr>
            <a:spLocks noGrp="1"/>
          </p:cNvSpPr>
          <p:nvPr>
            <p:ph type="title"/>
          </p:nvPr>
        </p:nvSpPr>
        <p:spPr>
          <a:xfrm>
            <a:off x="1446414" y="365125"/>
            <a:ext cx="9907385" cy="1325563"/>
          </a:xfrm>
        </p:spPr>
        <p:txBody>
          <a:bodyPr/>
          <a:lstStyle>
            <a:lvl1pPr>
              <a:defRPr>
                <a:latin typeface="Bebas Neue" panose="020B0606020202050201"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6F0E63B-391F-E9F7-4AA3-7305054E065E}"/>
              </a:ext>
            </a:extLst>
          </p:cNvPr>
          <p:cNvSpPr>
            <a:spLocks noGrp="1"/>
          </p:cNvSpPr>
          <p:nvPr>
            <p:ph idx="1"/>
          </p:nvPr>
        </p:nvSpPr>
        <p:spPr>
          <a:xfrm>
            <a:off x="1446414" y="1825625"/>
            <a:ext cx="990738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6148F41-F9C1-2214-8722-025368E6E3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 r="43191" b="-1"/>
          <a:stretch/>
        </p:blipFill>
        <p:spPr>
          <a:xfrm rot="5400000">
            <a:off x="-3216458" y="3177543"/>
            <a:ext cx="6926097" cy="493185"/>
          </a:xfrm>
          <a:prstGeom prst="rect">
            <a:avLst/>
          </a:prstGeom>
        </p:spPr>
      </p:pic>
      <p:sp>
        <p:nvSpPr>
          <p:cNvPr id="9" name="Rectangle 8">
            <a:extLst>
              <a:ext uri="{FF2B5EF4-FFF2-40B4-BE49-F238E27FC236}">
                <a16:creationId xmlns:a16="http://schemas.microsoft.com/office/drawing/2014/main" id="{6B123055-3C06-4943-E723-2FBAF369717C}"/>
              </a:ext>
            </a:extLst>
          </p:cNvPr>
          <p:cNvSpPr/>
          <p:nvPr userDrawn="1"/>
        </p:nvSpPr>
        <p:spPr>
          <a:xfrm>
            <a:off x="493183" y="0"/>
            <a:ext cx="11966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1230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5857-57D8-6B7B-C5BE-467A2F694A99}"/>
              </a:ext>
            </a:extLst>
          </p:cNvPr>
          <p:cNvSpPr>
            <a:spLocks noGrp="1"/>
          </p:cNvSpPr>
          <p:nvPr>
            <p:ph type="title"/>
          </p:nvPr>
        </p:nvSpPr>
        <p:spPr>
          <a:xfrm>
            <a:off x="1446414" y="365125"/>
            <a:ext cx="9907385" cy="1325563"/>
          </a:xfrm>
        </p:spPr>
        <p:txBody>
          <a:bodyPr/>
          <a:lstStyle>
            <a:lvl1pPr>
              <a:defRPr>
                <a:latin typeface="Bebas Neue" panose="020B0606020202050201"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6F0E63B-391F-E9F7-4AA3-7305054E065E}"/>
              </a:ext>
            </a:extLst>
          </p:cNvPr>
          <p:cNvSpPr>
            <a:spLocks noGrp="1"/>
          </p:cNvSpPr>
          <p:nvPr>
            <p:ph idx="1"/>
          </p:nvPr>
        </p:nvSpPr>
        <p:spPr>
          <a:xfrm>
            <a:off x="1446414" y="1825625"/>
            <a:ext cx="990738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6148F41-F9C1-2214-8722-025368E6E3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 r="43191" b="-1"/>
          <a:stretch/>
        </p:blipFill>
        <p:spPr>
          <a:xfrm rot="5400000">
            <a:off x="-3216458" y="3177543"/>
            <a:ext cx="6926097" cy="493185"/>
          </a:xfrm>
          <a:prstGeom prst="rect">
            <a:avLst/>
          </a:prstGeom>
        </p:spPr>
      </p:pic>
      <p:sp>
        <p:nvSpPr>
          <p:cNvPr id="9" name="Rectangle 8">
            <a:extLst>
              <a:ext uri="{FF2B5EF4-FFF2-40B4-BE49-F238E27FC236}">
                <a16:creationId xmlns:a16="http://schemas.microsoft.com/office/drawing/2014/main" id="{6B123055-3C06-4943-E723-2FBAF369717C}"/>
              </a:ext>
            </a:extLst>
          </p:cNvPr>
          <p:cNvSpPr/>
          <p:nvPr userDrawn="1"/>
        </p:nvSpPr>
        <p:spPr>
          <a:xfrm>
            <a:off x="493183" y="0"/>
            <a:ext cx="11966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64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5857-57D8-6B7B-C5BE-467A2F694A99}"/>
              </a:ext>
            </a:extLst>
          </p:cNvPr>
          <p:cNvSpPr>
            <a:spLocks noGrp="1"/>
          </p:cNvSpPr>
          <p:nvPr>
            <p:ph type="title"/>
          </p:nvPr>
        </p:nvSpPr>
        <p:spPr>
          <a:xfrm>
            <a:off x="1446414" y="365125"/>
            <a:ext cx="9907385" cy="1325563"/>
          </a:xfrm>
        </p:spPr>
        <p:txBody>
          <a:bodyPr/>
          <a:lstStyle>
            <a:lvl1pPr>
              <a:defRPr>
                <a:latin typeface="Bebas Neue" panose="020B0606020202050201"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6F0E63B-391F-E9F7-4AA3-7305054E065E}"/>
              </a:ext>
            </a:extLst>
          </p:cNvPr>
          <p:cNvSpPr>
            <a:spLocks noGrp="1"/>
          </p:cNvSpPr>
          <p:nvPr>
            <p:ph idx="1"/>
          </p:nvPr>
        </p:nvSpPr>
        <p:spPr>
          <a:xfrm>
            <a:off x="1446414" y="1825625"/>
            <a:ext cx="990738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6148F41-F9C1-2214-8722-025368E6E3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 r="43191" b="-1"/>
          <a:stretch/>
        </p:blipFill>
        <p:spPr>
          <a:xfrm rot="5400000">
            <a:off x="-3216458" y="3177543"/>
            <a:ext cx="6926097" cy="493185"/>
          </a:xfrm>
          <a:prstGeom prst="rect">
            <a:avLst/>
          </a:prstGeom>
        </p:spPr>
      </p:pic>
      <p:sp>
        <p:nvSpPr>
          <p:cNvPr id="9" name="Rectangle 8">
            <a:extLst>
              <a:ext uri="{FF2B5EF4-FFF2-40B4-BE49-F238E27FC236}">
                <a16:creationId xmlns:a16="http://schemas.microsoft.com/office/drawing/2014/main" id="{6B123055-3C06-4943-E723-2FBAF369717C}"/>
              </a:ext>
            </a:extLst>
          </p:cNvPr>
          <p:cNvSpPr/>
          <p:nvPr userDrawn="1"/>
        </p:nvSpPr>
        <p:spPr>
          <a:xfrm>
            <a:off x="493183" y="0"/>
            <a:ext cx="11966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182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5857-57D8-6B7B-C5BE-467A2F694A99}"/>
              </a:ext>
            </a:extLst>
          </p:cNvPr>
          <p:cNvSpPr>
            <a:spLocks noGrp="1"/>
          </p:cNvSpPr>
          <p:nvPr>
            <p:ph type="title"/>
          </p:nvPr>
        </p:nvSpPr>
        <p:spPr>
          <a:xfrm>
            <a:off x="4253218" y="365125"/>
            <a:ext cx="7100581" cy="1325563"/>
          </a:xfrm>
        </p:spPr>
        <p:txBody>
          <a:bodyPr/>
          <a:lstStyle>
            <a:lvl1pPr>
              <a:defRPr>
                <a:latin typeface="Bebas Neue" panose="020B0606020202050201"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6F0E63B-391F-E9F7-4AA3-7305054E065E}"/>
              </a:ext>
            </a:extLst>
          </p:cNvPr>
          <p:cNvSpPr>
            <a:spLocks noGrp="1"/>
          </p:cNvSpPr>
          <p:nvPr>
            <p:ph idx="1"/>
          </p:nvPr>
        </p:nvSpPr>
        <p:spPr>
          <a:xfrm>
            <a:off x="4253218" y="1825625"/>
            <a:ext cx="71005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6B123055-3C06-4943-E723-2FBAF369717C}"/>
              </a:ext>
            </a:extLst>
          </p:cNvPr>
          <p:cNvSpPr/>
          <p:nvPr userDrawn="1"/>
        </p:nvSpPr>
        <p:spPr>
          <a:xfrm>
            <a:off x="0" y="0"/>
            <a:ext cx="35485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143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5857-57D8-6B7B-C5BE-467A2F694A99}"/>
              </a:ext>
            </a:extLst>
          </p:cNvPr>
          <p:cNvSpPr>
            <a:spLocks noGrp="1"/>
          </p:cNvSpPr>
          <p:nvPr>
            <p:ph type="title"/>
          </p:nvPr>
        </p:nvSpPr>
        <p:spPr>
          <a:xfrm>
            <a:off x="4253218" y="365125"/>
            <a:ext cx="7100581" cy="1325563"/>
          </a:xfrm>
        </p:spPr>
        <p:txBody>
          <a:bodyPr/>
          <a:lstStyle>
            <a:lvl1pPr>
              <a:defRPr>
                <a:latin typeface="Bebas Neue" panose="020B0606020202050201"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6F0E63B-391F-E9F7-4AA3-7305054E065E}"/>
              </a:ext>
            </a:extLst>
          </p:cNvPr>
          <p:cNvSpPr>
            <a:spLocks noGrp="1"/>
          </p:cNvSpPr>
          <p:nvPr>
            <p:ph idx="1"/>
          </p:nvPr>
        </p:nvSpPr>
        <p:spPr>
          <a:xfrm>
            <a:off x="4253218" y="1825625"/>
            <a:ext cx="71005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6B123055-3C06-4943-E723-2FBAF369717C}"/>
              </a:ext>
            </a:extLst>
          </p:cNvPr>
          <p:cNvSpPr/>
          <p:nvPr userDrawn="1"/>
        </p:nvSpPr>
        <p:spPr>
          <a:xfrm>
            <a:off x="0" y="0"/>
            <a:ext cx="354854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97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5857-57D8-6B7B-C5BE-467A2F694A99}"/>
              </a:ext>
            </a:extLst>
          </p:cNvPr>
          <p:cNvSpPr>
            <a:spLocks noGrp="1"/>
          </p:cNvSpPr>
          <p:nvPr>
            <p:ph type="title"/>
          </p:nvPr>
        </p:nvSpPr>
        <p:spPr>
          <a:xfrm>
            <a:off x="4253218" y="365125"/>
            <a:ext cx="7100581" cy="1325563"/>
          </a:xfrm>
        </p:spPr>
        <p:txBody>
          <a:bodyPr/>
          <a:lstStyle>
            <a:lvl1pPr>
              <a:defRPr>
                <a:latin typeface="Bebas Neue" panose="020B0606020202050201"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6F0E63B-391F-E9F7-4AA3-7305054E065E}"/>
              </a:ext>
            </a:extLst>
          </p:cNvPr>
          <p:cNvSpPr>
            <a:spLocks noGrp="1"/>
          </p:cNvSpPr>
          <p:nvPr>
            <p:ph idx="1"/>
          </p:nvPr>
        </p:nvSpPr>
        <p:spPr>
          <a:xfrm>
            <a:off x="4253218" y="1825625"/>
            <a:ext cx="71005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6B123055-3C06-4943-E723-2FBAF369717C}"/>
              </a:ext>
            </a:extLst>
          </p:cNvPr>
          <p:cNvSpPr/>
          <p:nvPr userDrawn="1"/>
        </p:nvSpPr>
        <p:spPr>
          <a:xfrm>
            <a:off x="0" y="0"/>
            <a:ext cx="354854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82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5857-57D8-6B7B-C5BE-467A2F694A99}"/>
              </a:ext>
            </a:extLst>
          </p:cNvPr>
          <p:cNvSpPr>
            <a:spLocks noGrp="1"/>
          </p:cNvSpPr>
          <p:nvPr>
            <p:ph type="title"/>
          </p:nvPr>
        </p:nvSpPr>
        <p:spPr>
          <a:xfrm>
            <a:off x="4253218" y="365125"/>
            <a:ext cx="7100581" cy="1325563"/>
          </a:xfrm>
        </p:spPr>
        <p:txBody>
          <a:bodyPr/>
          <a:lstStyle>
            <a:lvl1pPr>
              <a:defRPr>
                <a:latin typeface="Bebas Neue" panose="020B0606020202050201"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6F0E63B-391F-E9F7-4AA3-7305054E065E}"/>
              </a:ext>
            </a:extLst>
          </p:cNvPr>
          <p:cNvSpPr>
            <a:spLocks noGrp="1"/>
          </p:cNvSpPr>
          <p:nvPr>
            <p:ph idx="1"/>
          </p:nvPr>
        </p:nvSpPr>
        <p:spPr>
          <a:xfrm>
            <a:off x="4253218" y="1825625"/>
            <a:ext cx="71005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6B123055-3C06-4943-E723-2FBAF369717C}"/>
              </a:ext>
            </a:extLst>
          </p:cNvPr>
          <p:cNvSpPr/>
          <p:nvPr userDrawn="1"/>
        </p:nvSpPr>
        <p:spPr>
          <a:xfrm>
            <a:off x="0" y="0"/>
            <a:ext cx="35485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186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C1E5E4-D032-16B1-109D-D9B320212F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F4DF174-F955-CD74-A368-AFD343C785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text, tableware, clipart, dishware&#10;&#10;Description automatically generated">
            <a:extLst>
              <a:ext uri="{FF2B5EF4-FFF2-40B4-BE49-F238E27FC236}">
                <a16:creationId xmlns:a16="http://schemas.microsoft.com/office/drawing/2014/main" id="{782B5C25-AB15-947B-5ACE-CF542A598A2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683722" y="6311900"/>
            <a:ext cx="1340156" cy="425547"/>
          </a:xfrm>
          <a:prstGeom prst="rect">
            <a:avLst/>
          </a:prstGeom>
        </p:spPr>
      </p:pic>
    </p:spTree>
    <p:extLst>
      <p:ext uri="{BB962C8B-B14F-4D97-AF65-F5344CB8AC3E}">
        <p14:creationId xmlns:p14="http://schemas.microsoft.com/office/powerpoint/2010/main" val="1171741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59" r:id="rId6"/>
    <p:sldLayoutId id="2147483660" r:id="rId7"/>
    <p:sldLayoutId id="2147483661" r:id="rId8"/>
    <p:sldLayoutId id="2147483662" r:id="rId9"/>
    <p:sldLayoutId id="2147483654" r:id="rId10"/>
    <p:sldLayoutId id="2147483655" r:id="rId11"/>
  </p:sldLayoutIdLst>
  <p:txStyles>
    <p:titleStyle>
      <a:lvl1pPr algn="l" defTabSz="914400" rtl="0" eaLnBrk="1" latinLnBrk="0" hangingPunct="1">
        <a:lnSpc>
          <a:spcPct val="90000"/>
        </a:lnSpc>
        <a:spcBef>
          <a:spcPct val="0"/>
        </a:spcBef>
        <a:buNone/>
        <a:defRPr sz="4400" kern="1200">
          <a:solidFill>
            <a:schemeClr val="tx1"/>
          </a:solidFill>
          <a:latin typeface="Bebas Neue"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aecf.org/resources/2022-kids-count-data-book" TargetMode="External"/><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hyperlink" Target="https://oklahoma.gov/odmhsas/policy/tribal-state-relations.html"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www.apa.org/international/pi/2011/10/critical-issues.aspx" TargetMode="External"/><Relationship Id="rId2" Type="http://schemas.openxmlformats.org/officeDocument/2006/relationships/hyperlink" Target="https://www.aecf.org/resources/2022-kids-count-data-book"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walking down a street&#10;&#10;Description automatically generated with low confidence">
            <a:extLst>
              <a:ext uri="{FF2B5EF4-FFF2-40B4-BE49-F238E27FC236}">
                <a16:creationId xmlns:a16="http://schemas.microsoft.com/office/drawing/2014/main" id="{4533359F-BED2-37D6-02EB-6AB48A520D3A}"/>
              </a:ext>
            </a:extLst>
          </p:cNvPr>
          <p:cNvPicPr>
            <a:picLocks noChangeAspect="1"/>
          </p:cNvPicPr>
          <p:nvPr/>
        </p:nvPicPr>
        <p:blipFill rotWithShape="1">
          <a:blip r:embed="rId2">
            <a:extLst>
              <a:ext uri="{28A0092B-C50C-407E-A947-70E740481C1C}">
                <a14:useLocalDpi xmlns:a14="http://schemas.microsoft.com/office/drawing/2010/main" val="0"/>
              </a:ext>
            </a:extLst>
          </a:blip>
          <a:srcRect l="2628" t="13843" r="14704" b="16389"/>
          <a:stretch/>
        </p:blipFill>
        <p:spPr>
          <a:xfrm>
            <a:off x="-17733" y="-1"/>
            <a:ext cx="12209733" cy="6858001"/>
          </a:xfrm>
          <a:prstGeom prst="rect">
            <a:avLst/>
          </a:prstGeom>
        </p:spPr>
      </p:pic>
      <p:sp>
        <p:nvSpPr>
          <p:cNvPr id="10" name="Rectangle 9">
            <a:extLst>
              <a:ext uri="{FF2B5EF4-FFF2-40B4-BE49-F238E27FC236}">
                <a16:creationId xmlns:a16="http://schemas.microsoft.com/office/drawing/2014/main" id="{147C1A85-0236-39C4-0293-0FB0612A5C1F}"/>
              </a:ext>
            </a:extLst>
          </p:cNvPr>
          <p:cNvSpPr/>
          <p:nvPr/>
        </p:nvSpPr>
        <p:spPr>
          <a:xfrm>
            <a:off x="196850" y="262770"/>
            <a:ext cx="3401818" cy="4620380"/>
          </a:xfrm>
          <a:prstGeom prst="rect">
            <a:avLst/>
          </a:prstGeom>
          <a:solidFill>
            <a:schemeClr val="tx1">
              <a:lumMod val="65000"/>
              <a:lumOff val="3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F0C913-1521-7FCE-BAE9-1EC4037FD671}"/>
              </a:ext>
            </a:extLst>
          </p:cNvPr>
          <p:cNvSpPr>
            <a:spLocks noGrp="1"/>
          </p:cNvSpPr>
          <p:nvPr>
            <p:ph type="ctrTitle"/>
          </p:nvPr>
        </p:nvSpPr>
        <p:spPr>
          <a:xfrm>
            <a:off x="256638" y="362232"/>
            <a:ext cx="3342030" cy="3298537"/>
          </a:xfrm>
        </p:spPr>
        <p:txBody>
          <a:bodyPr anchor="t">
            <a:noAutofit/>
          </a:bodyPr>
          <a:lstStyle/>
          <a:p>
            <a:pPr algn="l"/>
            <a:r>
              <a:rPr lang="en-US" sz="5400" dirty="0">
                <a:solidFill>
                  <a:schemeClr val="bg1"/>
                </a:solidFill>
                <a:latin typeface="Helvetica Inserat LT Std" panose="020B0806030702050204" pitchFamily="34" charset="0"/>
              </a:rPr>
              <a:t>Native</a:t>
            </a:r>
            <a:br>
              <a:rPr lang="en-US" sz="5400" dirty="0">
                <a:solidFill>
                  <a:schemeClr val="bg1"/>
                </a:solidFill>
                <a:latin typeface="Helvetica Inserat LT Std" panose="020B0806030702050204" pitchFamily="34" charset="0"/>
              </a:rPr>
            </a:br>
            <a:r>
              <a:rPr lang="en-US" sz="5400" dirty="0">
                <a:solidFill>
                  <a:schemeClr val="bg1"/>
                </a:solidFill>
                <a:latin typeface="Helvetica Inserat LT Std" panose="020B0806030702050204" pitchFamily="34" charset="0"/>
              </a:rPr>
              <a:t>Children </a:t>
            </a:r>
            <a:br>
              <a:rPr lang="en-US" sz="5400" dirty="0">
                <a:solidFill>
                  <a:schemeClr val="bg1"/>
                </a:solidFill>
                <a:latin typeface="Helvetica Inserat LT Std" panose="020B0806030702050204" pitchFamily="34" charset="0"/>
              </a:rPr>
            </a:br>
            <a:r>
              <a:rPr lang="en-US" sz="5400" dirty="0">
                <a:solidFill>
                  <a:schemeClr val="bg1"/>
                </a:solidFill>
                <a:latin typeface="Helvetica Inserat LT Std" panose="020B0806030702050204" pitchFamily="34" charset="0"/>
              </a:rPr>
              <a:t>&amp; Families </a:t>
            </a:r>
            <a:br>
              <a:rPr lang="en-US" sz="3600" dirty="0">
                <a:solidFill>
                  <a:schemeClr val="bg1"/>
                </a:solidFill>
                <a:latin typeface="Helvetica Inserat LT Std" panose="020B0806030702050204" pitchFamily="34" charset="0"/>
              </a:rPr>
            </a:br>
            <a:r>
              <a:rPr lang="en-US" sz="3600" dirty="0">
                <a:solidFill>
                  <a:schemeClr val="bg1"/>
                </a:solidFill>
                <a:latin typeface="Helvetica Inserat LT Std" panose="020B0806030702050204" pitchFamily="34" charset="0"/>
              </a:rPr>
              <a:t>in Oklahoma Systems of Care</a:t>
            </a:r>
            <a:endParaRPr lang="en-US" sz="2400" dirty="0">
              <a:solidFill>
                <a:schemeClr val="bg1"/>
              </a:solidFill>
              <a:latin typeface="HelveticaNeueLT Std" panose="020B0604020202020204" pitchFamily="34" charset="0"/>
            </a:endParaRPr>
          </a:p>
        </p:txBody>
      </p:sp>
      <p:pic>
        <p:nvPicPr>
          <p:cNvPr id="8" name="Picture 7" descr="Text&#10;&#10;Description automatically generated">
            <a:extLst>
              <a:ext uri="{FF2B5EF4-FFF2-40B4-BE49-F238E27FC236}">
                <a16:creationId xmlns:a16="http://schemas.microsoft.com/office/drawing/2014/main" id="{C4C6C0C9-DCC3-E83C-1927-319614950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4543" y="5836639"/>
            <a:ext cx="2448051" cy="930323"/>
          </a:xfrm>
          <a:prstGeom prst="rect">
            <a:avLst/>
          </a:prstGeom>
        </p:spPr>
      </p:pic>
      <p:pic>
        <p:nvPicPr>
          <p:cNvPr id="9" name="Picture 8">
            <a:extLst>
              <a:ext uri="{FF2B5EF4-FFF2-40B4-BE49-F238E27FC236}">
                <a16:creationId xmlns:a16="http://schemas.microsoft.com/office/drawing/2014/main" id="{E83A2CCC-497B-4F8A-8595-1757D6AF884D}"/>
              </a:ext>
            </a:extLst>
          </p:cNvPr>
          <p:cNvPicPr>
            <a:picLocks noChangeAspect="1"/>
          </p:cNvPicPr>
          <p:nvPr/>
        </p:nvPicPr>
        <p:blipFill rotWithShape="1">
          <a:blip r:embed="rId4">
            <a:extLst>
              <a:ext uri="{28A0092B-C50C-407E-A947-70E740481C1C}">
                <a14:useLocalDpi xmlns:a14="http://schemas.microsoft.com/office/drawing/2010/main" val="0"/>
              </a:ext>
            </a:extLst>
          </a:blip>
          <a:srcRect t="2743" r="20749"/>
          <a:stretch/>
        </p:blipFill>
        <p:spPr>
          <a:xfrm>
            <a:off x="-17733" y="6115574"/>
            <a:ext cx="9662275" cy="479656"/>
          </a:xfrm>
          <a:prstGeom prst="rect">
            <a:avLst/>
          </a:prstGeom>
        </p:spPr>
      </p:pic>
      <p:sp>
        <p:nvSpPr>
          <p:cNvPr id="3" name="TextBox 2">
            <a:extLst>
              <a:ext uri="{FF2B5EF4-FFF2-40B4-BE49-F238E27FC236}">
                <a16:creationId xmlns:a16="http://schemas.microsoft.com/office/drawing/2014/main" id="{A955B38D-899A-7C28-7905-784916D7D6D0}"/>
              </a:ext>
            </a:extLst>
          </p:cNvPr>
          <p:cNvSpPr txBox="1"/>
          <p:nvPr/>
        </p:nvSpPr>
        <p:spPr>
          <a:xfrm>
            <a:off x="304213" y="4932375"/>
            <a:ext cx="3187091" cy="990977"/>
          </a:xfrm>
          <a:prstGeom prst="rect">
            <a:avLst/>
          </a:prstGeom>
          <a:noFill/>
          <a:effectLst>
            <a:outerShdw blurRad="50800" dist="12700" dir="2700000" algn="tl" rotWithShape="0">
              <a:prstClr val="black">
                <a:alpha val="40000"/>
              </a:prstClr>
            </a:outerShdw>
          </a:effectLst>
        </p:spPr>
        <p:txBody>
          <a:bodyPr wrap="none" rtlCol="0">
            <a:spAutoFit/>
          </a:bodyPr>
          <a:lstStyle/>
          <a:p>
            <a:pPr>
              <a:lnSpc>
                <a:spcPts val="2400"/>
              </a:lnSpc>
            </a:pPr>
            <a:r>
              <a:rPr lang="en-US" sz="2000" dirty="0">
                <a:latin typeface="HelveticaNeueLT Std" panose="020B0604020202020204" pitchFamily="34" charset="0"/>
              </a:rPr>
              <a:t>Geneva Strech, </a:t>
            </a:r>
          </a:p>
          <a:p>
            <a:pPr>
              <a:lnSpc>
                <a:spcPts val="2400"/>
              </a:lnSpc>
            </a:pPr>
            <a:r>
              <a:rPr lang="en-US" sz="2000" dirty="0">
                <a:latin typeface="HelveticaNeueLT Std" panose="020B0604020202020204" pitchFamily="34" charset="0"/>
              </a:rPr>
              <a:t>Associate Director</a:t>
            </a:r>
            <a:br>
              <a:rPr lang="en-US" sz="1600" dirty="0">
                <a:latin typeface="HelveticaNeueLT Std" panose="020B0604020202020204" pitchFamily="34" charset="0"/>
              </a:rPr>
            </a:br>
            <a:r>
              <a:rPr lang="en-US" sz="1600" dirty="0">
                <a:latin typeface="HelveticaNeueLT Std" panose="020B0604020202020204" pitchFamily="34" charset="0"/>
              </a:rPr>
              <a:t>E-TEAM, University of Oklahoma</a:t>
            </a:r>
            <a:endParaRPr lang="en-US" sz="1600" dirty="0"/>
          </a:p>
        </p:txBody>
      </p:sp>
    </p:spTree>
    <p:extLst>
      <p:ext uri="{BB962C8B-B14F-4D97-AF65-F5344CB8AC3E}">
        <p14:creationId xmlns:p14="http://schemas.microsoft.com/office/powerpoint/2010/main" val="438215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ceiling&#10;&#10;Description automatically generated">
            <a:extLst>
              <a:ext uri="{FF2B5EF4-FFF2-40B4-BE49-F238E27FC236}">
                <a16:creationId xmlns:a16="http://schemas.microsoft.com/office/drawing/2014/main" id="{02CCA0D4-80D2-C490-FC27-4830F54C850D}"/>
              </a:ext>
            </a:extLst>
          </p:cNvPr>
          <p:cNvPicPr>
            <a:picLocks noChangeAspect="1"/>
          </p:cNvPicPr>
          <p:nvPr/>
        </p:nvPicPr>
        <p:blipFill rotWithShape="1">
          <a:blip r:embed="rId2">
            <a:extLst>
              <a:ext uri="{28A0092B-C50C-407E-A947-70E740481C1C}">
                <a14:useLocalDpi xmlns:a14="http://schemas.microsoft.com/office/drawing/2010/main" val="0"/>
              </a:ext>
            </a:extLst>
          </a:blip>
          <a:srcRect t="21040" b="3989"/>
          <a:stretch/>
        </p:blipFill>
        <p:spPr>
          <a:xfrm>
            <a:off x="-1" y="-1"/>
            <a:ext cx="12196721" cy="6858001"/>
          </a:xfrm>
          <a:prstGeom prst="rect">
            <a:avLst/>
          </a:prstGeom>
        </p:spPr>
      </p:pic>
      <p:sp>
        <p:nvSpPr>
          <p:cNvPr id="3" name="Rectangle 2">
            <a:extLst>
              <a:ext uri="{FF2B5EF4-FFF2-40B4-BE49-F238E27FC236}">
                <a16:creationId xmlns:a16="http://schemas.microsoft.com/office/drawing/2014/main" id="{5289FC8F-141A-E5BE-7F78-C028D637EEBE}"/>
              </a:ext>
            </a:extLst>
          </p:cNvPr>
          <p:cNvSpPr/>
          <p:nvPr/>
        </p:nvSpPr>
        <p:spPr>
          <a:xfrm>
            <a:off x="0" y="-94593"/>
            <a:ext cx="12192000" cy="6858000"/>
          </a:xfrm>
          <a:prstGeom prst="rect">
            <a:avLst/>
          </a:prstGeom>
          <a:solidFill>
            <a:schemeClr val="accent2">
              <a:alpha val="46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F3C9A8-ED07-45A2-FE51-DA11A9C805F0}"/>
              </a:ext>
            </a:extLst>
          </p:cNvPr>
          <p:cNvSpPr>
            <a:spLocks noGrp="1"/>
          </p:cNvSpPr>
          <p:nvPr>
            <p:ph type="title"/>
          </p:nvPr>
        </p:nvSpPr>
        <p:spPr>
          <a:xfrm>
            <a:off x="885497" y="1022809"/>
            <a:ext cx="10421007" cy="1325563"/>
          </a:xfrm>
        </p:spPr>
        <p:txBody>
          <a:bodyPr>
            <a:normAutofit/>
          </a:bodyPr>
          <a:lstStyle/>
          <a:p>
            <a:r>
              <a:rPr lang="en-US" sz="4000" dirty="0">
                <a:solidFill>
                  <a:schemeClr val="bg2"/>
                </a:solidFill>
                <a:latin typeface="Helvetica Inserat LT Std" panose="020B0806030702050204" pitchFamily="34" charset="0"/>
              </a:rPr>
              <a:t>Inequities in Child Well-Being: Mental Health</a:t>
            </a:r>
          </a:p>
        </p:txBody>
      </p:sp>
      <p:sp>
        <p:nvSpPr>
          <p:cNvPr id="7" name="Content Placeholder 2">
            <a:extLst>
              <a:ext uri="{FF2B5EF4-FFF2-40B4-BE49-F238E27FC236}">
                <a16:creationId xmlns:a16="http://schemas.microsoft.com/office/drawing/2014/main" id="{14A029DB-C449-F314-6B7C-B678EDEA7943}"/>
              </a:ext>
            </a:extLst>
          </p:cNvPr>
          <p:cNvSpPr txBox="1">
            <a:spLocks/>
          </p:cNvSpPr>
          <p:nvPr/>
        </p:nvSpPr>
        <p:spPr>
          <a:xfrm>
            <a:off x="1290747" y="2512930"/>
            <a:ext cx="9610506" cy="34165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solidFill>
              </a:rPr>
              <a:t>Racial and ethnic disparities contribute to disproportionately troubling mental health and wellness conditions among children of color. National numbers show that nearly 10% of high schoolers overall attempted suicide in the year previous to the most recent federal survey. 26% of Native high schoolers attempted suicide in the same time period. </a:t>
            </a:r>
            <a:endParaRPr lang="en-US" sz="2000" dirty="0">
              <a:solidFill>
                <a:schemeClr val="bg2"/>
              </a:solidFill>
            </a:endParaRPr>
          </a:p>
          <a:p>
            <a:pPr marL="0" indent="0">
              <a:buFont typeface="Arial" panose="020B0604020202020204" pitchFamily="34" charset="0"/>
              <a:buNone/>
            </a:pPr>
            <a:endParaRPr lang="en-US" sz="1800" dirty="0">
              <a:solidFill>
                <a:schemeClr val="bg2"/>
              </a:solidFill>
            </a:endParaRPr>
          </a:p>
          <a:p>
            <a:pPr marL="0" lvl="2" indent="0" algn="r">
              <a:buFont typeface="Arial" panose="020B0604020202020204" pitchFamily="34" charset="0"/>
              <a:buNone/>
            </a:pPr>
            <a:r>
              <a:rPr lang="en-US" sz="1300" dirty="0">
                <a:solidFill>
                  <a:schemeClr val="bg1"/>
                </a:solidFill>
                <a:hlinkClick r:id="rId3">
                  <a:extLst>
                    <a:ext uri="{A12FA001-AC4F-418D-AE19-62706E023703}">
                      <ahyp:hlinkClr xmlns:ahyp="http://schemas.microsoft.com/office/drawing/2018/hyperlinkcolor" val="tx"/>
                    </a:ext>
                  </a:extLst>
                </a:hlinkClick>
              </a:rPr>
              <a:t>2022 KIDS COUNT Data Book - The Annie E. Casey Foundation (aecf.org)</a:t>
            </a:r>
            <a:endParaRPr lang="en-US" sz="1300" dirty="0">
              <a:solidFill>
                <a:schemeClr val="bg1"/>
              </a:solidFill>
            </a:endParaRPr>
          </a:p>
        </p:txBody>
      </p:sp>
    </p:spTree>
    <p:extLst>
      <p:ext uri="{BB962C8B-B14F-4D97-AF65-F5344CB8AC3E}">
        <p14:creationId xmlns:p14="http://schemas.microsoft.com/office/powerpoint/2010/main" val="346912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250"/>
                                        <p:tgtEl>
                                          <p:spTgt spid="3"/>
                                        </p:tgtEl>
                                      </p:cBhvr>
                                    </p:animEffect>
                                  </p:childTnLst>
                                </p:cTn>
                              </p:par>
                            </p:childTnLst>
                          </p:cTn>
                        </p:par>
                        <p:par>
                          <p:cTn id="8" fill="hold">
                            <p:stCondLst>
                              <p:cond delay="225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275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401D3-EC78-DC4E-7A2C-E1B2233453C9}"/>
              </a:ext>
            </a:extLst>
          </p:cNvPr>
          <p:cNvSpPr>
            <a:spLocks noGrp="1"/>
          </p:cNvSpPr>
          <p:nvPr>
            <p:ph type="title"/>
          </p:nvPr>
        </p:nvSpPr>
        <p:spPr>
          <a:xfrm>
            <a:off x="4298623" y="365125"/>
            <a:ext cx="7832944" cy="1325563"/>
          </a:xfrm>
        </p:spPr>
        <p:txBody>
          <a:bodyPr>
            <a:noAutofit/>
          </a:bodyPr>
          <a:lstStyle/>
          <a:p>
            <a:r>
              <a:rPr lang="en-US" sz="4000" dirty="0">
                <a:latin typeface="Helvetica Inserat LT Std" panose="020B0806030702050204" pitchFamily="34" charset="0"/>
              </a:rPr>
              <a:t>OKSOC Outcomes for Native Children, Youth, &amp; Young Adults</a:t>
            </a:r>
          </a:p>
        </p:txBody>
      </p:sp>
      <p:sp>
        <p:nvSpPr>
          <p:cNvPr id="3" name="Content Placeholder 2">
            <a:extLst>
              <a:ext uri="{FF2B5EF4-FFF2-40B4-BE49-F238E27FC236}">
                <a16:creationId xmlns:a16="http://schemas.microsoft.com/office/drawing/2014/main" id="{BC61667D-304F-B13E-ACEA-512D5266A07C}"/>
              </a:ext>
            </a:extLst>
          </p:cNvPr>
          <p:cNvSpPr>
            <a:spLocks noGrp="1"/>
          </p:cNvSpPr>
          <p:nvPr>
            <p:ph idx="1"/>
          </p:nvPr>
        </p:nvSpPr>
        <p:spPr>
          <a:xfrm>
            <a:off x="5281704" y="2133053"/>
            <a:ext cx="6037081" cy="2714844"/>
          </a:xfrm>
        </p:spPr>
        <p:txBody>
          <a:bodyPr>
            <a:normAutofit/>
          </a:bodyPr>
          <a:lstStyle/>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Greater percentage of Native children, youth, and young adults experience</a:t>
            </a:r>
          </a:p>
          <a:p>
            <a:pPr marL="685800" marR="0" lvl="1"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decreased self-harm and suicide attempts, </a:t>
            </a:r>
          </a:p>
          <a:p>
            <a:pPr marL="685800" marR="0" lvl="1"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clinically significant improvement in problems, and</a:t>
            </a:r>
          </a:p>
          <a:p>
            <a:pPr marL="685800" marR="0" lvl="1"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clinically significant improvement in functioning.</a:t>
            </a:r>
            <a:endParaRPr lang="en-US" sz="3200" dirty="0"/>
          </a:p>
        </p:txBody>
      </p:sp>
      <p:pic>
        <p:nvPicPr>
          <p:cNvPr id="5" name="Picture 4">
            <a:extLst>
              <a:ext uri="{FF2B5EF4-FFF2-40B4-BE49-F238E27FC236}">
                <a16:creationId xmlns:a16="http://schemas.microsoft.com/office/drawing/2014/main" id="{EA3C865B-A303-6525-7934-80707E822EE3}"/>
              </a:ext>
            </a:extLst>
          </p:cNvPr>
          <p:cNvPicPr>
            <a:picLocks noChangeAspect="1"/>
          </p:cNvPicPr>
          <p:nvPr/>
        </p:nvPicPr>
        <p:blipFill rotWithShape="1">
          <a:blip r:embed="rId2">
            <a:extLst>
              <a:ext uri="{28A0092B-C50C-407E-A947-70E740481C1C}">
                <a14:useLocalDpi xmlns:a14="http://schemas.microsoft.com/office/drawing/2010/main" val="0"/>
              </a:ext>
            </a:extLst>
          </a:blip>
          <a:srcRect l="27525" r="6455"/>
          <a:stretch/>
        </p:blipFill>
        <p:spPr>
          <a:xfrm>
            <a:off x="188538" y="1690688"/>
            <a:ext cx="4854802" cy="4897003"/>
          </a:xfrm>
          <a:prstGeom prst="rect">
            <a:avLst/>
          </a:prstGeom>
        </p:spPr>
      </p:pic>
    </p:spTree>
    <p:extLst>
      <p:ext uri="{BB962C8B-B14F-4D97-AF65-F5344CB8AC3E}">
        <p14:creationId xmlns:p14="http://schemas.microsoft.com/office/powerpoint/2010/main" val="645415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4AFD3FD-C691-1D16-0417-701B41B0619B}"/>
              </a:ext>
            </a:extLst>
          </p:cNvPr>
          <p:cNvSpPr txBox="1">
            <a:spLocks/>
          </p:cNvSpPr>
          <p:nvPr/>
        </p:nvSpPr>
        <p:spPr>
          <a:xfrm>
            <a:off x="1451728" y="1690688"/>
            <a:ext cx="9968059" cy="462767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kumimoji="0" lang="en-US" sz="2400" b="0" i="0" u="none" strike="noStrike" kern="1200" cap="none" spc="0" normalizeH="0" baseline="0" noProof="0" dirty="0">
                <a:ln>
                  <a:noFill/>
                </a:ln>
                <a:solidFill>
                  <a:prstClr val="black"/>
                </a:solidFill>
                <a:effectLst/>
                <a:uLnTx/>
                <a:uFillTx/>
                <a:ea typeface="+mn-ea"/>
                <a:cs typeface="+mn-cs"/>
              </a:rPr>
              <a:t>Oklahoma behavioral health providers need to increase collaborations with tribes—at the state and local community levels.</a:t>
            </a:r>
          </a:p>
          <a:p>
            <a:pPr marL="457200" lvl="1">
              <a:spcBef>
                <a:spcPts val="600"/>
              </a:spcBef>
              <a:defRPr/>
            </a:pPr>
            <a:r>
              <a:rPr kumimoji="0" lang="en-US" sz="2000" b="0" i="0" u="none" strike="noStrike" kern="1200" cap="none" spc="0" normalizeH="0" baseline="0" noProof="0" dirty="0">
                <a:ln>
                  <a:noFill/>
                </a:ln>
                <a:solidFill>
                  <a:prstClr val="black"/>
                </a:solidFill>
                <a:effectLst/>
                <a:uLnTx/>
                <a:uFillTx/>
                <a:ea typeface="+mn-ea"/>
                <a:cs typeface="+mn-cs"/>
              </a:rPr>
              <a:t>The Oklahoma Department of Mental Health and Substance Abuse Services website (</a:t>
            </a:r>
            <a:r>
              <a:rPr lang="en-US" sz="2000" dirty="0">
                <a:hlinkClick r:id="rId2"/>
              </a:rPr>
              <a:t>Tribal State Relations (oklahoma.gov)</a:t>
            </a:r>
            <a:r>
              <a:rPr lang="en-US" sz="2000" dirty="0"/>
              <a:t>) </a:t>
            </a:r>
            <a:r>
              <a:rPr kumimoji="0" lang="en-US" sz="2000" b="0" i="0" u="none" strike="noStrike" kern="1200" cap="none" spc="0" normalizeH="0" baseline="0" noProof="0" dirty="0">
                <a:ln>
                  <a:noFill/>
                </a:ln>
                <a:solidFill>
                  <a:prstClr val="black"/>
                </a:solidFill>
                <a:effectLst/>
                <a:uLnTx/>
                <a:uFillTx/>
                <a:ea typeface="+mn-ea"/>
                <a:cs typeface="+mn-cs"/>
              </a:rPr>
              <a:t>states: </a:t>
            </a:r>
          </a:p>
          <a:p>
            <a:pPr marL="685800" lvl="2">
              <a:spcBef>
                <a:spcPts val="600"/>
              </a:spcBef>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ODMHSAS is committed to establishing collaborative relationships with Oklahoma’s tribal nations, recognizing their sovereign status and contributions to creating a healthier Oklahoma. The Department acknowledges and affirms common goals with Oklahoma’s Tribal Governments to eliminate health and human services disparities faced by American Indian (AI) populations; maximize access to mental health and substance abuse services; and achieve health equity for all American Indian people and communities.</a:t>
            </a:r>
          </a:p>
          <a:p>
            <a:pPr marL="685800" lvl="2">
              <a:spcBef>
                <a:spcPts val="600"/>
              </a:spcBef>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ODMHSAS supports a holistic framework that reinforces the belief that the mind, body, and spirit are all connected to health and that tribes know best how to address their needs through prevention activities, community partnership, and collaborating with other agencies in prevention and treatment efforts.</a:t>
            </a:r>
          </a:p>
        </p:txBody>
      </p:sp>
      <p:sp>
        <p:nvSpPr>
          <p:cNvPr id="2" name="Title 1">
            <a:extLst>
              <a:ext uri="{FF2B5EF4-FFF2-40B4-BE49-F238E27FC236}">
                <a16:creationId xmlns:a16="http://schemas.microsoft.com/office/drawing/2014/main" id="{8080DD08-3657-A98F-D57F-C0E46BEA0857}"/>
              </a:ext>
            </a:extLst>
          </p:cNvPr>
          <p:cNvSpPr>
            <a:spLocks noGrp="1"/>
          </p:cNvSpPr>
          <p:nvPr>
            <p:ph type="title"/>
          </p:nvPr>
        </p:nvSpPr>
        <p:spPr>
          <a:xfrm>
            <a:off x="1446414" y="365125"/>
            <a:ext cx="9907385" cy="1325563"/>
          </a:xfrm>
        </p:spPr>
        <p:txBody>
          <a:bodyPr/>
          <a:lstStyle/>
          <a:p>
            <a:r>
              <a:rPr lang="en-US" dirty="0">
                <a:latin typeface="Helvetica Inserat LT Std" panose="020B0806030702050204" pitchFamily="34" charset="0"/>
              </a:rPr>
              <a:t>Recommendations</a:t>
            </a:r>
          </a:p>
        </p:txBody>
      </p:sp>
    </p:spTree>
    <p:extLst>
      <p:ext uri="{BB962C8B-B14F-4D97-AF65-F5344CB8AC3E}">
        <p14:creationId xmlns:p14="http://schemas.microsoft.com/office/powerpoint/2010/main" val="302811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4AFD3FD-C691-1D16-0417-701B41B0619B}"/>
              </a:ext>
            </a:extLst>
          </p:cNvPr>
          <p:cNvSpPr txBox="1">
            <a:spLocks/>
          </p:cNvSpPr>
          <p:nvPr/>
        </p:nvSpPr>
        <p:spPr>
          <a:xfrm>
            <a:off x="1446414" y="1690688"/>
            <a:ext cx="9968059" cy="458985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Oklahoma behavioral health providers need to increase their knowledge and competency of native cultures and collaborations with tribes—at the state and local community levels.</a:t>
            </a:r>
          </a:p>
          <a:p>
            <a:pPr marL="457200" lvl="1">
              <a:lnSpc>
                <a:spcPct val="100000"/>
              </a:lnSpc>
              <a:spcBef>
                <a:spcPts val="600"/>
              </a:spcBef>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Oklahoma Systems of Care values family voice and choice and acknowledges that Native families are experts on their families and that expertise can support and strengthen behavioral health outcomes for children, youth, young adults, and families. </a:t>
            </a:r>
          </a:p>
          <a:p>
            <a:pPr marL="457200" lvl="1">
              <a:lnSpc>
                <a:spcPct val="100000"/>
              </a:lnSpc>
              <a:spcBef>
                <a:spcPts val="600"/>
              </a:spcBef>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OKSOC Toolkit notes:</a:t>
            </a:r>
          </a:p>
          <a:p>
            <a:pPr marL="685800" lvl="2">
              <a:lnSpc>
                <a:spcPct val="100000"/>
              </a:lnSpc>
              <a:spcBef>
                <a:spcPts val="600"/>
              </a:spcBef>
              <a:defRPr/>
            </a:pPr>
            <a:r>
              <a:rPr lang="en-US" sz="1600" dirty="0">
                <a:solidFill>
                  <a:prstClr val="black"/>
                </a:solidFill>
                <a:latin typeface="Calibri" panose="020F0502020204030204"/>
              </a:rPr>
              <a:t>Until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recently, most children, youth, and young adults living with serious emotional disturbance have not received clinically, socially or culturally competent care. By being culturally competent, we can help the child, youth, young adult and family access quality services within the context of their home and community.</a:t>
            </a:r>
          </a:p>
          <a:p>
            <a:pPr marL="685800" lvl="2">
              <a:lnSpc>
                <a:spcPct val="100000"/>
              </a:lnSpc>
              <a:spcBef>
                <a:spcPts val="600"/>
              </a:spcBef>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Cultural Competency refers to the process by which individuals and systems respond respectfully and effectively to people of all cultures, languages, classes, races, ethnic backgrounds, religions, and other diversity factors in a manner that recognizes, affirms, and values the worth of individuals, families, and communities, and protects and preserves the dignity of each.</a:t>
            </a:r>
          </a:p>
          <a:p>
            <a:pPr marL="685800" lvl="2">
              <a:lnSpc>
                <a:spcPct val="100000"/>
              </a:lnSpc>
              <a:spcBef>
                <a:spcPts val="600"/>
              </a:spcBef>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Operationally defined, OKSOC Cultural Competence is the integration of knowledge about individuals, families, and groups of people into specific standards, policies, practices and attitudes used in appropriate cultural settings to increase the quality of services, thereby producing better outcomes.</a:t>
            </a:r>
          </a:p>
        </p:txBody>
      </p:sp>
      <p:sp>
        <p:nvSpPr>
          <p:cNvPr id="2" name="Title 1">
            <a:extLst>
              <a:ext uri="{FF2B5EF4-FFF2-40B4-BE49-F238E27FC236}">
                <a16:creationId xmlns:a16="http://schemas.microsoft.com/office/drawing/2014/main" id="{8080DD08-3657-A98F-D57F-C0E46BEA0857}"/>
              </a:ext>
            </a:extLst>
          </p:cNvPr>
          <p:cNvSpPr>
            <a:spLocks noGrp="1"/>
          </p:cNvSpPr>
          <p:nvPr>
            <p:ph type="title"/>
          </p:nvPr>
        </p:nvSpPr>
        <p:spPr>
          <a:xfrm>
            <a:off x="1446414" y="365125"/>
            <a:ext cx="9907385" cy="1325563"/>
          </a:xfrm>
        </p:spPr>
        <p:txBody>
          <a:bodyPr/>
          <a:lstStyle/>
          <a:p>
            <a:r>
              <a:rPr lang="en-US" dirty="0">
                <a:latin typeface="Helvetica Inserat LT Std" panose="020B0806030702050204" pitchFamily="34" charset="0"/>
              </a:rPr>
              <a:t>Recommendations</a:t>
            </a:r>
          </a:p>
        </p:txBody>
      </p:sp>
    </p:spTree>
    <p:extLst>
      <p:ext uri="{BB962C8B-B14F-4D97-AF65-F5344CB8AC3E}">
        <p14:creationId xmlns:p14="http://schemas.microsoft.com/office/powerpoint/2010/main" val="394174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4"/>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4AFD3FD-C691-1D16-0417-701B41B0619B}"/>
              </a:ext>
            </a:extLst>
          </p:cNvPr>
          <p:cNvSpPr txBox="1">
            <a:spLocks/>
          </p:cNvSpPr>
          <p:nvPr/>
        </p:nvSpPr>
        <p:spPr>
          <a:xfrm>
            <a:off x="1446415" y="1847137"/>
            <a:ext cx="9971961" cy="42204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OKSOC behavioral </a:t>
            </a:r>
            <a:r>
              <a:rPr lang="en-US" sz="2200" dirty="0">
                <a:solidFill>
                  <a:prstClr val="black"/>
                </a:solidFill>
                <a:latin typeface="Calibri" panose="020F0502020204030204"/>
              </a:rPr>
              <a:t>health providers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and interventions need to be </a:t>
            </a:r>
            <a:r>
              <a:rPr lang="en-US" sz="2200" dirty="0">
                <a:solidFill>
                  <a:prstClr val="black"/>
                </a:solidFill>
                <a:latin typeface="Calibri" panose="020F0502020204030204"/>
              </a:rPr>
              <a:t>historical trauma-informed and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culturally competent, and treatment needs to be adjusted to be culturally appropriate.</a:t>
            </a:r>
          </a:p>
          <a:p>
            <a:pPr marL="457200" lvl="1">
              <a:spcBef>
                <a:spcPts val="600"/>
              </a:spcBef>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OKSOC recognizes that the prevalence of trauma in the lives of children, youth, young adults, and caregivers seeking OKSOC services can be quite high. </a:t>
            </a:r>
          </a:p>
          <a:p>
            <a:pPr marL="457200" lvl="1">
              <a:spcBef>
                <a:spcPts val="600"/>
              </a:spcBef>
              <a:defRPr/>
            </a:pPr>
            <a:r>
              <a:rPr lang="en-US" sz="1800" dirty="0">
                <a:solidFill>
                  <a:prstClr val="black"/>
                </a:solidFill>
              </a:rPr>
              <a:t>Native families are also impacted with historical trauma (defined as historical loss symptoms—depression, substance dependence, diabetes, dysfunctional parenting, unemployment—as a result of the cross-generational transmission of trauma from historical losses of population, land, and culture.</a:t>
            </a:r>
          </a:p>
          <a:p>
            <a:pPr marL="457200" lvl="1">
              <a:spcBef>
                <a:spcPts val="600"/>
              </a:spcBef>
              <a:defRPr/>
            </a:pPr>
            <a:r>
              <a:rPr lang="en-US" sz="1800" dirty="0">
                <a:solidFill>
                  <a:prstClr val="black"/>
                </a:solidFill>
              </a:rPr>
              <a:t>Being trauma informed provides a way for providers to understand behaviors, responses, attitudes, and emotions as a collection of survival skills developed in response to traumatic experiences. </a:t>
            </a:r>
          </a:p>
          <a:p>
            <a:pPr marL="457200" lvl="1">
              <a:spcBef>
                <a:spcPts val="600"/>
              </a:spcBef>
              <a:defRPr/>
            </a:pPr>
            <a:r>
              <a:rPr lang="en-US" sz="1800" dirty="0">
                <a:solidFill>
                  <a:prstClr val="black"/>
                </a:solidFill>
                <a:latin typeface="Calibri" panose="020F0502020204030204"/>
              </a:rPr>
              <a:t>Behavioral health providers can then deploy trauma-informed services and supports that connect research, policy, and practice, promote healing, and engage children, youth,  young adults, and families in effective and impactful interventions.</a:t>
            </a:r>
          </a:p>
        </p:txBody>
      </p:sp>
      <p:sp>
        <p:nvSpPr>
          <p:cNvPr id="2" name="Title 1">
            <a:extLst>
              <a:ext uri="{FF2B5EF4-FFF2-40B4-BE49-F238E27FC236}">
                <a16:creationId xmlns:a16="http://schemas.microsoft.com/office/drawing/2014/main" id="{8080DD08-3657-A98F-D57F-C0E46BEA0857}"/>
              </a:ext>
            </a:extLst>
          </p:cNvPr>
          <p:cNvSpPr>
            <a:spLocks noGrp="1"/>
          </p:cNvSpPr>
          <p:nvPr>
            <p:ph type="title"/>
          </p:nvPr>
        </p:nvSpPr>
        <p:spPr>
          <a:xfrm>
            <a:off x="1446414" y="365125"/>
            <a:ext cx="9907385" cy="1325563"/>
          </a:xfrm>
        </p:spPr>
        <p:txBody>
          <a:bodyPr/>
          <a:lstStyle/>
          <a:p>
            <a:r>
              <a:rPr lang="en-US" dirty="0">
                <a:latin typeface="Helvetica Inserat LT Std" panose="020B0806030702050204" pitchFamily="34" charset="0"/>
              </a:rPr>
              <a:t>Recommendations</a:t>
            </a:r>
          </a:p>
        </p:txBody>
      </p:sp>
    </p:spTree>
    <p:extLst>
      <p:ext uri="{BB962C8B-B14F-4D97-AF65-F5344CB8AC3E}">
        <p14:creationId xmlns:p14="http://schemas.microsoft.com/office/powerpoint/2010/main" val="418850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4"/>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tue in front of a building&#10;&#10;Description automatically generated">
            <a:extLst>
              <a:ext uri="{FF2B5EF4-FFF2-40B4-BE49-F238E27FC236}">
                <a16:creationId xmlns:a16="http://schemas.microsoft.com/office/drawing/2014/main" id="{35270884-47E7-3886-A7A4-B18739A9CD15}"/>
              </a:ext>
            </a:extLst>
          </p:cNvPr>
          <p:cNvPicPr>
            <a:picLocks noChangeAspect="1"/>
          </p:cNvPicPr>
          <p:nvPr/>
        </p:nvPicPr>
        <p:blipFill rotWithShape="1">
          <a:blip r:embed="rId2">
            <a:extLst>
              <a:ext uri="{28A0092B-C50C-407E-A947-70E740481C1C}">
                <a14:useLocalDpi xmlns:a14="http://schemas.microsoft.com/office/drawing/2010/main" val="0"/>
              </a:ext>
            </a:extLst>
          </a:blip>
          <a:srcRect t="10293" b="19063"/>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C2A6853-3AA2-12AF-CE88-D52EAA8CEF09}"/>
              </a:ext>
            </a:extLst>
          </p:cNvPr>
          <p:cNvSpPr/>
          <p:nvPr/>
        </p:nvSpPr>
        <p:spPr>
          <a:xfrm>
            <a:off x="0" y="0"/>
            <a:ext cx="12192000" cy="6858000"/>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D4AFD3FD-C691-1D16-0417-701B41B0619B}"/>
              </a:ext>
            </a:extLst>
          </p:cNvPr>
          <p:cNvSpPr txBox="1">
            <a:spLocks/>
          </p:cNvSpPr>
          <p:nvPr/>
        </p:nvSpPr>
        <p:spPr>
          <a:xfrm>
            <a:off x="904188" y="1967027"/>
            <a:ext cx="10515600"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1">
                    <a:lumMod val="95000"/>
                    <a:lumOff val="5000"/>
                  </a:schemeClr>
                </a:solidFill>
              </a:rPr>
              <a:t>E-TEAM, at the University of Oklahoma, designs research and evaluations to help organizations understand and use information and data to solve real-world problems with progress and outcomes monitoring, technology solutions, study findings, and recommendations. All E-TEAM research and evaluations are designed to comply with nationally mandated standards for conducting research involving human participants. E-TEAM recognizes that demographic, sociopolitical, and contextual perspectives matter fundamentally in evaluation. E-TEAM also recognizes that privilege and intersectionality impact data collection and analysis and interpretation. We align our evaluations from planning, implementation, data collection, analysis, interpretation, and reporting with an understanding of these issues. </a:t>
            </a:r>
          </a:p>
        </p:txBody>
      </p:sp>
      <p:pic>
        <p:nvPicPr>
          <p:cNvPr id="10" name="Picture 9" descr="Text&#10;&#10;Description automatically generated">
            <a:extLst>
              <a:ext uri="{FF2B5EF4-FFF2-40B4-BE49-F238E27FC236}">
                <a16:creationId xmlns:a16="http://schemas.microsoft.com/office/drawing/2014/main" id="{D2E7BD53-21DF-520C-C47E-B17A30AD7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188" y="614391"/>
            <a:ext cx="2708859" cy="1029437"/>
          </a:xfrm>
          <a:prstGeom prst="rect">
            <a:avLst/>
          </a:prstGeom>
        </p:spPr>
      </p:pic>
    </p:spTree>
    <p:extLst>
      <p:ext uri="{BB962C8B-B14F-4D97-AF65-F5344CB8AC3E}">
        <p14:creationId xmlns:p14="http://schemas.microsoft.com/office/powerpoint/2010/main" val="289597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2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4AFD3FD-C691-1D16-0417-701B41B0619B}"/>
              </a:ext>
            </a:extLst>
          </p:cNvPr>
          <p:cNvSpPr txBox="1">
            <a:spLocks/>
          </p:cNvSpPr>
          <p:nvPr/>
        </p:nvSpPr>
        <p:spPr>
          <a:xfrm>
            <a:off x="1451728" y="1967027"/>
            <a:ext cx="9968059"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E-TEAM implements a participatory approach to our evaluations. We have open conversations with our partners and with those whom our partners serve about data ownership, data analysis, and interpretation of outcomes. We implement shared decision-making: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data will be collected?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How do we best collect that data?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How do we best engage those served by a program in the evaluation?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outcomes do we measure?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defines success for individual program participants? What defines success for the program?</a:t>
            </a:r>
          </a:p>
        </p:txBody>
      </p:sp>
      <p:pic>
        <p:nvPicPr>
          <p:cNvPr id="10" name="Picture 9" descr="Text&#10;&#10;Description automatically generated">
            <a:extLst>
              <a:ext uri="{FF2B5EF4-FFF2-40B4-BE49-F238E27FC236}">
                <a16:creationId xmlns:a16="http://schemas.microsoft.com/office/drawing/2014/main" id="{D2E7BD53-21DF-520C-C47E-B17A30AD7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728" y="661525"/>
            <a:ext cx="2708859" cy="1029437"/>
          </a:xfrm>
          <a:prstGeom prst="rect">
            <a:avLst/>
          </a:prstGeom>
        </p:spPr>
      </p:pic>
    </p:spTree>
    <p:extLst>
      <p:ext uri="{BB962C8B-B14F-4D97-AF65-F5344CB8AC3E}">
        <p14:creationId xmlns:p14="http://schemas.microsoft.com/office/powerpoint/2010/main" val="734028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DC711-3CDA-76D1-78B0-E14996857654}"/>
              </a:ext>
            </a:extLst>
          </p:cNvPr>
          <p:cNvSpPr>
            <a:spLocks noGrp="1"/>
          </p:cNvSpPr>
          <p:nvPr>
            <p:ph type="title"/>
          </p:nvPr>
        </p:nvSpPr>
        <p:spPr/>
        <p:txBody>
          <a:bodyPr/>
          <a:lstStyle/>
          <a:p>
            <a:r>
              <a:rPr lang="en-US" dirty="0">
                <a:latin typeface="Helvetica Inserat LT Std" panose="020B0806030702050204" pitchFamily="34" charset="0"/>
              </a:rPr>
              <a:t>E-TEAM &amp; OKSOC Evaluation</a:t>
            </a:r>
          </a:p>
        </p:txBody>
      </p:sp>
      <p:sp>
        <p:nvSpPr>
          <p:cNvPr id="3" name="Content Placeholder 2">
            <a:extLst>
              <a:ext uri="{FF2B5EF4-FFF2-40B4-BE49-F238E27FC236}">
                <a16:creationId xmlns:a16="http://schemas.microsoft.com/office/drawing/2014/main" id="{2FA31A63-AB6F-5044-C854-8C8970660EDE}"/>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E-TEAM at the University of Oklahoma has served as the OKSOC evaluator since 2002 and designed and implements a statewide evaluation plan.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evaluation provides evidence documenting service utilization, program effectiveness for children, youth, young adults, and families, and system costs.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evaluation is used to inform program design, to improve service delivery, and, ultimately, to contribute to better outcomes in the lives of Oklahomans. </a:t>
            </a:r>
          </a:p>
          <a:p>
            <a:endParaRPr lang="en-US" dirty="0"/>
          </a:p>
        </p:txBody>
      </p:sp>
    </p:spTree>
    <p:extLst>
      <p:ext uri="{BB962C8B-B14F-4D97-AF65-F5344CB8AC3E}">
        <p14:creationId xmlns:p14="http://schemas.microsoft.com/office/powerpoint/2010/main" val="1527183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26DB5D-64F4-0752-BC02-87AB6CEEF999}"/>
              </a:ext>
            </a:extLst>
          </p:cNvPr>
          <p:cNvSpPr>
            <a:spLocks noGrp="1"/>
          </p:cNvSpPr>
          <p:nvPr>
            <p:ph type="title"/>
          </p:nvPr>
        </p:nvSpPr>
        <p:spPr>
          <a:xfrm>
            <a:off x="2366128" y="365125"/>
            <a:ext cx="8987671" cy="1325563"/>
          </a:xfrm>
        </p:spPr>
        <p:txBody>
          <a:bodyPr/>
          <a:lstStyle/>
          <a:p>
            <a:r>
              <a:rPr lang="en-US" dirty="0">
                <a:latin typeface="Helvetica Inserat LT Std" panose="020B0806030702050204" pitchFamily="34" charset="0"/>
              </a:rPr>
              <a:t>Land Acknowledgement Statement</a:t>
            </a:r>
          </a:p>
        </p:txBody>
      </p:sp>
      <p:sp>
        <p:nvSpPr>
          <p:cNvPr id="7" name="Content Placeholder 6">
            <a:extLst>
              <a:ext uri="{FF2B5EF4-FFF2-40B4-BE49-F238E27FC236}">
                <a16:creationId xmlns:a16="http://schemas.microsoft.com/office/drawing/2014/main" id="{F5A4DE46-3F81-B59B-35B1-D54A18C171F2}"/>
              </a:ext>
            </a:extLst>
          </p:cNvPr>
          <p:cNvSpPr>
            <a:spLocks noGrp="1"/>
          </p:cNvSpPr>
          <p:nvPr>
            <p:ph idx="1"/>
          </p:nvPr>
        </p:nvSpPr>
        <p:spPr>
          <a:xfrm>
            <a:off x="1446414" y="1825625"/>
            <a:ext cx="10155036" cy="4351338"/>
          </a:xfrm>
        </p:spPr>
        <p:txBody>
          <a:bodyPr>
            <a:noAutofit/>
          </a:bodyPr>
          <a:lstStyle/>
          <a:p>
            <a:pPr marL="0" indent="0">
              <a:buNone/>
            </a:pPr>
            <a:r>
              <a:rPr lang="en-US" sz="2000" dirty="0"/>
              <a:t>"Long before the University of Oklahoma was established, the land on which the University now resides was the traditional home of the “</a:t>
            </a:r>
            <a:r>
              <a:rPr lang="en-US" sz="2000" dirty="0" err="1"/>
              <a:t>Hasinais</a:t>
            </a:r>
            <a:r>
              <a:rPr lang="en-US" sz="2000" dirty="0"/>
              <a:t>” Caddo Nation and “</a:t>
            </a:r>
            <a:r>
              <a:rPr lang="en-US" sz="2000" dirty="0" err="1"/>
              <a:t>Kirikirʔi:s</a:t>
            </a:r>
            <a:r>
              <a:rPr lang="en-US" sz="2000" dirty="0"/>
              <a:t>” Wichita &amp; Affiliated Tribes.</a:t>
            </a:r>
          </a:p>
          <a:p>
            <a:pPr marL="0" indent="0">
              <a:buNone/>
            </a:pPr>
            <a:r>
              <a:rPr lang="en-US" sz="2000" dirty="0"/>
              <a:t>We acknowledge this territory once also served as a hunting ground, trade exchange point, and migration route for the Apache, Comanche, Kiowa and Osage nations. </a:t>
            </a:r>
          </a:p>
          <a:p>
            <a:pPr marL="0" indent="0">
              <a:buNone/>
            </a:pPr>
            <a:r>
              <a:rPr lang="en-US" sz="2000" dirty="0"/>
              <a:t>Today, 39 tribal nations dwell in the state of Oklahoma as a result of settler and colonial policies that were designed to assimilate Native people.</a:t>
            </a:r>
          </a:p>
          <a:p>
            <a:pPr marL="0" indent="0">
              <a:buNone/>
            </a:pPr>
            <a:r>
              <a:rPr lang="en-US" sz="2000" dirty="0"/>
              <a:t>The University of Oklahoma recognizes the historical connection our university has with its indigenous community. We acknowledge, honor and respect the diverse Indigenous peoples connected to this land. We fully recognize, support and advocate for the sovereign rights of all of Oklahoma’s 39 tribal nations. This acknowledgement is aligned with our university’s core value of creating a diverse and inclusive community. It is an institutional responsibility to recognize and acknowledge the people, culture and history that make up our entire OU Community."</a:t>
            </a:r>
          </a:p>
        </p:txBody>
      </p:sp>
      <p:pic>
        <p:nvPicPr>
          <p:cNvPr id="9" name="Picture 8" descr="A picture containing text, sign, stop, clock&#10;&#10;Description automatically generated">
            <a:extLst>
              <a:ext uri="{FF2B5EF4-FFF2-40B4-BE49-F238E27FC236}">
                <a16:creationId xmlns:a16="http://schemas.microsoft.com/office/drawing/2014/main" id="{E0FF8301-CFBC-8A3F-B915-BA6B643F8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371" y="443060"/>
            <a:ext cx="703261" cy="994528"/>
          </a:xfrm>
          <a:prstGeom prst="rect">
            <a:avLst/>
          </a:prstGeom>
        </p:spPr>
      </p:pic>
    </p:spTree>
    <p:extLst>
      <p:ext uri="{BB962C8B-B14F-4D97-AF65-F5344CB8AC3E}">
        <p14:creationId xmlns:p14="http://schemas.microsoft.com/office/powerpoint/2010/main" val="4174887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C9949-13FE-08C1-C06D-08BD0853A428}"/>
              </a:ext>
            </a:extLst>
          </p:cNvPr>
          <p:cNvSpPr>
            <a:spLocks noGrp="1"/>
          </p:cNvSpPr>
          <p:nvPr>
            <p:ph type="title"/>
          </p:nvPr>
        </p:nvSpPr>
        <p:spPr/>
        <p:txBody>
          <a:bodyPr/>
          <a:lstStyle/>
          <a:p>
            <a:r>
              <a:rPr lang="en-US" dirty="0">
                <a:latin typeface="Helvetica Inserat LT Std" panose="020B0806030702050204" pitchFamily="34" charset="0"/>
              </a:rPr>
              <a:t>References</a:t>
            </a:r>
          </a:p>
        </p:txBody>
      </p:sp>
      <p:sp>
        <p:nvSpPr>
          <p:cNvPr id="3" name="Content Placeholder 2">
            <a:extLst>
              <a:ext uri="{FF2B5EF4-FFF2-40B4-BE49-F238E27FC236}">
                <a16:creationId xmlns:a16="http://schemas.microsoft.com/office/drawing/2014/main" id="{2EC7506C-CE2E-05DC-4C37-162C910A6F0D}"/>
              </a:ext>
            </a:extLst>
          </p:cNvPr>
          <p:cNvSpPr>
            <a:spLocks noGrp="1"/>
          </p:cNvSpPr>
          <p:nvPr>
            <p:ph idx="1"/>
          </p:nvPr>
        </p:nvSpPr>
        <p:spPr/>
        <p:txBody>
          <a:bodyPr>
            <a:normAutofit fontScale="92500" lnSpcReduction="20000"/>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2022 KIDS COUNT Data Book. (2022, August 30). The Annie E. Casey Foundation. Retrieved September 20, 2022, from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https://www.aecf.org/resources/2022-kids-count-data-book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Honoring Innovations: Notes from the Field for Systems of Care Communities in Indian Country. National Indian Child Welfare Association; September 2015.</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Marsella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AJ. Twelve critical issues for mental health professionals working with ethno-culturally diverse populations. Psychol Int. (2011) 22:7–10. Available online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http://www.apa.org/international/pi/2011/10/critical-issues.aspx</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Office of the Surgeon General (US); Center for Mental Health Services (US); National Institute of Mental Health (US). Mental Health: Culture, Race, and Ethnicity: A Supplement to Mental Health: A Report of the Surgeon General. Rockville (MD): Substance Abuse and Mental Health Services Administration (US); August 2001.</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solidFill>
                  <a:prstClr val="black"/>
                </a:solidFill>
                <a:latin typeface="Calibri" panose="020F0502020204030204"/>
              </a:rPr>
              <a:t>Oklahoma Systems of Care Toolkit; Oklahoma Department of Mental Health and Substance Abuse Services; (2022).</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359802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miling for the camera&#10;&#10;Description automatically generated with medium confidence">
            <a:extLst>
              <a:ext uri="{FF2B5EF4-FFF2-40B4-BE49-F238E27FC236}">
                <a16:creationId xmlns:a16="http://schemas.microsoft.com/office/drawing/2014/main" id="{A77B041D-9F2D-7162-3EC3-D9B8541C560E}"/>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D02ECF8-F640-52F9-AA42-A40D40B21A82}"/>
              </a:ext>
            </a:extLst>
          </p:cNvPr>
          <p:cNvSpPr/>
          <p:nvPr/>
        </p:nvSpPr>
        <p:spPr>
          <a:xfrm>
            <a:off x="0" y="0"/>
            <a:ext cx="12192000" cy="6858000"/>
          </a:xfrm>
          <a:prstGeom prst="rect">
            <a:avLst/>
          </a:prstGeom>
          <a:solidFill>
            <a:schemeClr val="tx1">
              <a:lumMod val="65000"/>
              <a:lumOff val="3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560B33A-54A2-632B-61A1-013FF0426938}"/>
              </a:ext>
            </a:extLst>
          </p:cNvPr>
          <p:cNvSpPr txBox="1"/>
          <p:nvPr/>
        </p:nvSpPr>
        <p:spPr>
          <a:xfrm>
            <a:off x="506328" y="1476175"/>
            <a:ext cx="3576026" cy="4278094"/>
          </a:xfrm>
          <a:prstGeom prst="rect">
            <a:avLst/>
          </a:prstGeom>
          <a:noFill/>
        </p:spPr>
        <p:txBody>
          <a:bodyPr wrap="square" rtlCol="0">
            <a:spAutoFit/>
          </a:bodyPr>
          <a:lstStyle/>
          <a:p>
            <a:pPr marL="0" marR="0">
              <a:spcBef>
                <a:spcPts val="0"/>
              </a:spcBef>
              <a:spcAft>
                <a:spcPts val="0"/>
              </a:spcAft>
            </a:pPr>
            <a:r>
              <a:rPr lang="en-US" sz="3200" b="1" dirty="0">
                <a:solidFill>
                  <a:schemeClr val="bg1"/>
                </a:solidFill>
                <a:effectLst/>
                <a:latin typeface="Helvetica Inserat LT Std" panose="020B0806030702050204" pitchFamily="34" charset="0"/>
                <a:ea typeface="Calibri" panose="020F0502020204030204" pitchFamily="34" charset="0"/>
              </a:rPr>
              <a:t>“Our culture gives us such an advantage, and we have such a huge support system.”  </a:t>
            </a:r>
          </a:p>
          <a:p>
            <a:pPr marL="0" marR="0">
              <a:spcBef>
                <a:spcPts val="0"/>
              </a:spcBef>
              <a:spcAft>
                <a:spcPts val="0"/>
              </a:spcAft>
            </a:pPr>
            <a:r>
              <a:rPr lang="en-US" sz="3200" b="1" dirty="0">
                <a:solidFill>
                  <a:schemeClr val="bg1"/>
                </a:solidFill>
                <a:latin typeface="Helvetica Inserat LT Std" panose="020B0806030702050204" pitchFamily="34" charset="0"/>
                <a:ea typeface="Calibri" panose="020F0502020204030204" pitchFamily="34" charset="0"/>
              </a:rPr>
              <a:t>				</a:t>
            </a:r>
            <a:r>
              <a:rPr lang="en-US" sz="3200" b="1" dirty="0">
                <a:solidFill>
                  <a:schemeClr val="bg1"/>
                </a:solidFill>
                <a:effectLst/>
                <a:latin typeface="Helvetica Inserat LT Std" panose="020B0806030702050204" pitchFamily="34" charset="0"/>
                <a:ea typeface="Calibri" panose="020F0502020204030204" pitchFamily="34" charset="0"/>
              </a:rPr>
              <a:t>Native Mom</a:t>
            </a:r>
          </a:p>
          <a:p>
            <a:endParaRPr lang="en-US" sz="1600" dirty="0">
              <a:latin typeface="Helvetica Inserat LT Std" panose="020B0806030702050204" pitchFamily="34" charset="0"/>
            </a:endParaRPr>
          </a:p>
        </p:txBody>
      </p:sp>
    </p:spTree>
    <p:extLst>
      <p:ext uri="{BB962C8B-B14F-4D97-AF65-F5344CB8AC3E}">
        <p14:creationId xmlns:p14="http://schemas.microsoft.com/office/powerpoint/2010/main" val="324126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09E83-3E86-6ADC-D75F-171106D42A44}"/>
              </a:ext>
            </a:extLst>
          </p:cNvPr>
          <p:cNvSpPr>
            <a:spLocks noGrp="1"/>
          </p:cNvSpPr>
          <p:nvPr>
            <p:ph type="title"/>
          </p:nvPr>
        </p:nvSpPr>
        <p:spPr>
          <a:xfrm>
            <a:off x="4756558" y="365125"/>
            <a:ext cx="6597241" cy="1325563"/>
          </a:xfrm>
        </p:spPr>
        <p:txBody>
          <a:bodyPr>
            <a:normAutofit/>
          </a:bodyPr>
          <a:lstStyle/>
          <a:p>
            <a:r>
              <a:rPr lang="en-US" sz="4000" dirty="0">
                <a:latin typeface="Helvetica Inserat LT Std" panose="020B0806030702050204" pitchFamily="34" charset="0"/>
              </a:rPr>
              <a:t>Oklahoma Systems of Care</a:t>
            </a:r>
          </a:p>
        </p:txBody>
      </p:sp>
      <p:sp>
        <p:nvSpPr>
          <p:cNvPr id="3" name="Content Placeholder 2">
            <a:extLst>
              <a:ext uri="{FF2B5EF4-FFF2-40B4-BE49-F238E27FC236}">
                <a16:creationId xmlns:a16="http://schemas.microsoft.com/office/drawing/2014/main" id="{DC32EFDD-759D-84AB-4040-D1F17452334D}"/>
              </a:ext>
            </a:extLst>
          </p:cNvPr>
          <p:cNvSpPr>
            <a:spLocks noGrp="1"/>
          </p:cNvSpPr>
          <p:nvPr>
            <p:ph idx="1"/>
          </p:nvPr>
        </p:nvSpPr>
        <p:spPr>
          <a:xfrm>
            <a:off x="4756558" y="1489842"/>
            <a:ext cx="6597241" cy="5068614"/>
          </a:xfrm>
        </p:spPr>
        <p:txBody>
          <a:bodyPr>
            <a:norm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 Oklahoma Department of Mental Health and Substance Abuse Services (ODMHSAS) collaborates with behavioral health providers, child-serving agencies, and family organization partners across the state in providing services to children, youth, and young adults experiencing serious emotional disturbance. </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ODMHSAS supports, maintains, and grows Oklahoma Systems of Care (OKSOC) by providing leadership, vision, infrastructure, resources, accountability, workforce development, and technical assistance. All state behavioral health services for children, youth, and young adults are under the Oklahoma Systems of Care umbrella.</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ODMHSAS and its partners have expanded OKSOC services across the state through:</a:t>
            </a:r>
          </a:p>
          <a:p>
            <a:pPr marL="685800" marR="0" lvl="1"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Substance Abuse and Mental Health Services Administration (SAMHSA) grant funding for SOC;</a:t>
            </a:r>
          </a:p>
          <a:p>
            <a:pPr marL="685800" marR="0" lvl="1"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State funding—legislative and Medicaid; and</a:t>
            </a:r>
          </a:p>
          <a:p>
            <a:pPr marL="685800" marR="0" lvl="1"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ODMHSAS funding.</a:t>
            </a:r>
          </a:p>
          <a:p>
            <a:endParaRPr lang="en-US" dirty="0"/>
          </a:p>
        </p:txBody>
      </p:sp>
      <p:pic>
        <p:nvPicPr>
          <p:cNvPr id="4" name="Picture 3">
            <a:extLst>
              <a:ext uri="{FF2B5EF4-FFF2-40B4-BE49-F238E27FC236}">
                <a16:creationId xmlns:a16="http://schemas.microsoft.com/office/drawing/2014/main" id="{B37EA8BC-D7CD-612A-DF5F-D078C46342A7}"/>
              </a:ext>
            </a:extLst>
          </p:cNvPr>
          <p:cNvPicPr>
            <a:picLocks noChangeAspect="1"/>
          </p:cNvPicPr>
          <p:nvPr/>
        </p:nvPicPr>
        <p:blipFill rotWithShape="1">
          <a:blip r:embed="rId2">
            <a:extLst>
              <a:ext uri="{28A0092B-C50C-407E-A947-70E740481C1C}">
                <a14:useLocalDpi xmlns:a14="http://schemas.microsoft.com/office/drawing/2010/main" val="0"/>
              </a:ext>
            </a:extLst>
          </a:blip>
          <a:srcRect r="1" b="766"/>
          <a:stretch/>
        </p:blipFill>
        <p:spPr>
          <a:xfrm>
            <a:off x="418750" y="3933825"/>
            <a:ext cx="2399950" cy="2326470"/>
          </a:xfrm>
          <a:prstGeom prst="rect">
            <a:avLst/>
          </a:prstGeom>
        </p:spPr>
      </p:pic>
      <p:pic>
        <p:nvPicPr>
          <p:cNvPr id="6" name="Picture 5">
            <a:extLst>
              <a:ext uri="{FF2B5EF4-FFF2-40B4-BE49-F238E27FC236}">
                <a16:creationId xmlns:a16="http://schemas.microsoft.com/office/drawing/2014/main" id="{9128B6F4-09CE-337F-D85D-D96FFE41E0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8821" y="597705"/>
            <a:ext cx="4386262" cy="2924175"/>
          </a:xfrm>
          <a:prstGeom prst="rect">
            <a:avLst/>
          </a:prstGeom>
        </p:spPr>
      </p:pic>
    </p:spTree>
    <p:extLst>
      <p:ext uri="{BB962C8B-B14F-4D97-AF65-F5344CB8AC3E}">
        <p14:creationId xmlns:p14="http://schemas.microsoft.com/office/powerpoint/2010/main" val="2976412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7B041D-9F2D-7162-3EC3-D9B8541C560E}"/>
              </a:ext>
            </a:extLst>
          </p:cNvPr>
          <p:cNvPicPr>
            <a:picLocks noChangeAspect="1"/>
          </p:cNvPicPr>
          <p:nvPr/>
        </p:nvPicPr>
        <p:blipFill>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D02ECF8-F640-52F9-AA42-A40D40B21A82}"/>
              </a:ext>
            </a:extLst>
          </p:cNvPr>
          <p:cNvSpPr/>
          <p:nvPr/>
        </p:nvSpPr>
        <p:spPr>
          <a:xfrm>
            <a:off x="0" y="0"/>
            <a:ext cx="12192000" cy="6858000"/>
          </a:xfrm>
          <a:prstGeom prst="rect">
            <a:avLst/>
          </a:prstGeom>
          <a:solidFill>
            <a:schemeClr val="tx1">
              <a:lumMod val="65000"/>
              <a:lumOff val="3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560B33A-54A2-632B-61A1-013FF0426938}"/>
              </a:ext>
            </a:extLst>
          </p:cNvPr>
          <p:cNvSpPr txBox="1"/>
          <p:nvPr/>
        </p:nvSpPr>
        <p:spPr>
          <a:xfrm>
            <a:off x="7701455" y="528904"/>
            <a:ext cx="4228274" cy="5831724"/>
          </a:xfrm>
          <a:prstGeom prst="rect">
            <a:avLst/>
          </a:prstGeom>
          <a:noFill/>
        </p:spPr>
        <p:txBody>
          <a:bodyPr wrap="square" rtlCol="0">
            <a:noAutofit/>
          </a:bodyPr>
          <a:lstStyle/>
          <a:p>
            <a:pPr marL="0" marR="0">
              <a:lnSpc>
                <a:spcPts val="3200"/>
              </a:lnSpc>
              <a:spcBef>
                <a:spcPts val="0"/>
              </a:spcBef>
              <a:spcAft>
                <a:spcPts val="0"/>
              </a:spcAft>
            </a:pPr>
            <a:r>
              <a:rPr lang="en-US" b="1" dirty="0">
                <a:solidFill>
                  <a:schemeClr val="bg1"/>
                </a:solidFill>
                <a:effectLst/>
                <a:latin typeface="Helvetica Inserat LT Std" panose="020B0806030702050204" pitchFamily="34" charset="0"/>
                <a:ea typeface="Calibri" panose="020F0502020204030204" pitchFamily="34" charset="0"/>
              </a:rPr>
              <a:t>“Because these boys are Native, I didn’t want them going anywhere else. That’s why I took them in. You know how we joke, how we tease, how we laugh. You know how it is. Because of how unique we are as native people, I wanted them here so they wouldn’t lose out on that. I wanted them here so they wouldn’t lose out on that community we have.”</a:t>
            </a:r>
          </a:p>
          <a:p>
            <a:pPr marL="0" marR="0">
              <a:lnSpc>
                <a:spcPts val="3200"/>
              </a:lnSpc>
              <a:spcBef>
                <a:spcPts val="0"/>
              </a:spcBef>
              <a:spcAft>
                <a:spcPts val="0"/>
              </a:spcAft>
            </a:pPr>
            <a:endParaRPr lang="en-US" b="1" dirty="0">
              <a:solidFill>
                <a:schemeClr val="bg1"/>
              </a:solidFill>
              <a:effectLst/>
              <a:latin typeface="Helvetica Inserat LT Std" panose="020B0806030702050204" pitchFamily="34" charset="0"/>
              <a:ea typeface="Calibri" panose="020F0502020204030204" pitchFamily="34" charset="0"/>
            </a:endParaRPr>
          </a:p>
          <a:p>
            <a:pPr marL="0" marR="0">
              <a:lnSpc>
                <a:spcPts val="3200"/>
              </a:lnSpc>
              <a:spcBef>
                <a:spcPts val="0"/>
              </a:spcBef>
              <a:spcAft>
                <a:spcPts val="0"/>
              </a:spcAft>
            </a:pPr>
            <a:r>
              <a:rPr lang="en-US" b="1" dirty="0">
                <a:solidFill>
                  <a:schemeClr val="bg1"/>
                </a:solidFill>
                <a:effectLst/>
                <a:latin typeface="Helvetica Inserat LT Std" panose="020B0806030702050204" pitchFamily="34" charset="0"/>
                <a:ea typeface="Calibri" panose="020F0502020204030204" pitchFamily="34" charset="0"/>
              </a:rPr>
              <a:t>Native Foster Mom with 2 Native Foster Boys</a:t>
            </a:r>
            <a:endParaRPr lang="en-US" sz="1200" dirty="0">
              <a:latin typeface="Helvetica Inserat LT Std" panose="020B0806030702050204" pitchFamily="34" charset="0"/>
            </a:endParaRPr>
          </a:p>
        </p:txBody>
      </p:sp>
    </p:spTree>
    <p:extLst>
      <p:ext uri="{BB962C8B-B14F-4D97-AF65-F5344CB8AC3E}">
        <p14:creationId xmlns:p14="http://schemas.microsoft.com/office/powerpoint/2010/main" val="220275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5134-F391-4408-B032-EBD48E8CB129}"/>
              </a:ext>
            </a:extLst>
          </p:cNvPr>
          <p:cNvSpPr>
            <a:spLocks noGrp="1"/>
          </p:cNvSpPr>
          <p:nvPr>
            <p:ph type="title"/>
          </p:nvPr>
        </p:nvSpPr>
        <p:spPr/>
        <p:txBody>
          <a:bodyPr/>
          <a:lstStyle/>
          <a:p>
            <a:r>
              <a:rPr lang="en-US" dirty="0">
                <a:latin typeface="Helvetica Inserat LT Std" panose="020B0806030702050204" pitchFamily="34" charset="0"/>
              </a:rPr>
              <a:t>What is a Systems of Care (SOC)?</a:t>
            </a:r>
          </a:p>
        </p:txBody>
      </p:sp>
      <p:sp>
        <p:nvSpPr>
          <p:cNvPr id="3" name="Content Placeholder 2">
            <a:extLst>
              <a:ext uri="{FF2B5EF4-FFF2-40B4-BE49-F238E27FC236}">
                <a16:creationId xmlns:a16="http://schemas.microsoft.com/office/drawing/2014/main" id="{78E36658-E260-C495-631C-1DBCCA11D53F}"/>
              </a:ext>
            </a:extLst>
          </p:cNvPr>
          <p:cNvSpPr>
            <a:spLocks noGrp="1"/>
          </p:cNvSpPr>
          <p:nvPr>
            <p:ph idx="1"/>
          </p:nvPr>
        </p:nvSpPr>
        <p:spPr/>
        <p:txBody>
          <a:bodyPr>
            <a:normAutofit lnSpcReduction="10000"/>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An organizational framework for providing supports for children, youth, and young adults with a serious emotional disturbance. Their families are also provided supports. </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The Systems of Care philosophy involves collaboration across agencies, families, children, youth, and young adults. </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Systems of Care improves access to and expands the array of coordinated supports for these families, children, youth, and young adults.</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SOC provides community-based, child-centered, family-focused, and culturally competent behavioral health services to children, youth, young adults, and families. </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Care is delivered using an integrated team and a trauma-informed approach that comprehensively addresses physical and behavioral health, and substance use disorder treatment needs to ensure:</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access to appropriate services, </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improve outcomes, </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reduce preventable hospitalizations and emergency room visits, and </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avoid unnecessary care.</a:t>
            </a:r>
          </a:p>
          <a:p>
            <a:endParaRPr lang="en-US" dirty="0"/>
          </a:p>
        </p:txBody>
      </p:sp>
    </p:spTree>
    <p:extLst>
      <p:ext uri="{BB962C8B-B14F-4D97-AF65-F5344CB8AC3E}">
        <p14:creationId xmlns:p14="http://schemas.microsoft.com/office/powerpoint/2010/main" val="2306737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7B041D-9F2D-7162-3EC3-D9B8541C560E}"/>
              </a:ext>
            </a:extLst>
          </p:cNvPr>
          <p:cNvPicPr>
            <a:picLocks noChangeAspect="1"/>
          </p:cNvPicPr>
          <p:nvPr/>
        </p:nvPicPr>
        <p:blipFill rotWithShape="1">
          <a:blip r:embed="rId2">
            <a:extLst>
              <a:ext uri="{28A0092B-C50C-407E-A947-70E740481C1C}">
                <a14:useLocalDpi xmlns:a14="http://schemas.microsoft.com/office/drawing/2010/main" val="0"/>
              </a:ext>
            </a:extLst>
          </a:blip>
          <a:srcRect l="1622" t="8844" r="1114" b="8870"/>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D02ECF8-F640-52F9-AA42-A40D40B21A82}"/>
              </a:ext>
            </a:extLst>
          </p:cNvPr>
          <p:cNvSpPr/>
          <p:nvPr/>
        </p:nvSpPr>
        <p:spPr>
          <a:xfrm>
            <a:off x="0" y="-31531"/>
            <a:ext cx="12192000" cy="6858000"/>
          </a:xfrm>
          <a:prstGeom prst="rect">
            <a:avLst/>
          </a:prstGeom>
          <a:solidFill>
            <a:schemeClr val="tx1">
              <a:lumMod val="65000"/>
              <a:lumOff val="3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560B33A-54A2-632B-61A1-013FF0426938}"/>
              </a:ext>
            </a:extLst>
          </p:cNvPr>
          <p:cNvSpPr txBox="1"/>
          <p:nvPr/>
        </p:nvSpPr>
        <p:spPr>
          <a:xfrm>
            <a:off x="8828690" y="725685"/>
            <a:ext cx="3363310" cy="5406630"/>
          </a:xfrm>
          <a:prstGeom prst="rect">
            <a:avLst/>
          </a:prstGeom>
          <a:noFill/>
        </p:spPr>
        <p:txBody>
          <a:bodyPr wrap="square" rtlCol="0">
            <a:normAutofit fontScale="62500" lnSpcReduction="20000"/>
          </a:bodyPr>
          <a:lstStyle/>
          <a:p>
            <a:pPr marL="0" marR="0">
              <a:lnSpc>
                <a:spcPts val="2900"/>
              </a:lnSpc>
              <a:spcBef>
                <a:spcPts val="0"/>
              </a:spcBef>
              <a:spcAft>
                <a:spcPts val="0"/>
              </a:spcAft>
            </a:pPr>
            <a:r>
              <a:rPr lang="en-US" sz="2800" b="1" dirty="0">
                <a:solidFill>
                  <a:schemeClr val="bg1"/>
                </a:solidFill>
                <a:effectLst/>
                <a:latin typeface="Helvetica Inserat LT Std" panose="020B0806030702050204" pitchFamily="34" charset="0"/>
                <a:ea typeface="Calibri" panose="020F0502020204030204" pitchFamily="34" charset="0"/>
              </a:rPr>
              <a:t>“SOC made sure that my daughter was at the table for her treatment planning, and that she had the power to make decisions about her treatment. She wanted some cultural activities included in her treatment plan, and her FSP helped make that happen and helped her therapist understand the value of cultural activities to her mental health.”</a:t>
            </a:r>
          </a:p>
          <a:p>
            <a:pPr marL="0" marR="0">
              <a:spcBef>
                <a:spcPts val="0"/>
              </a:spcBef>
              <a:spcAft>
                <a:spcPts val="0"/>
              </a:spcAft>
            </a:pPr>
            <a:endParaRPr lang="en-US" sz="2800" b="1" dirty="0">
              <a:solidFill>
                <a:schemeClr val="bg1"/>
              </a:solidFill>
              <a:effectLst/>
              <a:latin typeface="Helvetica Inserat LT Std" panose="020B0806030702050204" pitchFamily="34" charset="0"/>
              <a:ea typeface="Calibri" panose="020F0502020204030204" pitchFamily="34" charset="0"/>
            </a:endParaRPr>
          </a:p>
          <a:p>
            <a:pPr marL="0" marR="0">
              <a:spcBef>
                <a:spcPts val="0"/>
              </a:spcBef>
              <a:spcAft>
                <a:spcPts val="0"/>
              </a:spcAft>
            </a:pPr>
            <a:r>
              <a:rPr lang="en-US" sz="2800" b="1" dirty="0">
                <a:solidFill>
                  <a:schemeClr val="bg1"/>
                </a:solidFill>
                <a:latin typeface="Helvetica Inserat LT Std" panose="020B0806030702050204" pitchFamily="34" charset="0"/>
                <a:ea typeface="Calibri" panose="020F0502020204030204" pitchFamily="34" charset="0"/>
              </a:rPr>
              <a:t>		</a:t>
            </a:r>
            <a:r>
              <a:rPr lang="en-US" sz="2800" b="1" dirty="0">
                <a:solidFill>
                  <a:schemeClr val="bg1"/>
                </a:solidFill>
                <a:effectLst/>
                <a:latin typeface="Helvetica Inserat LT Std" panose="020B0806030702050204" pitchFamily="34" charset="0"/>
                <a:ea typeface="Calibri" panose="020F0502020204030204" pitchFamily="34" charset="0"/>
              </a:rPr>
              <a:t>Native Mom</a:t>
            </a:r>
            <a:endParaRPr lang="en-US" dirty="0">
              <a:latin typeface="Helvetica Inserat LT Std" panose="020B0806030702050204" pitchFamily="34" charset="0"/>
            </a:endParaRPr>
          </a:p>
        </p:txBody>
      </p:sp>
    </p:spTree>
    <p:extLst>
      <p:ext uri="{BB962C8B-B14F-4D97-AF65-F5344CB8AC3E}">
        <p14:creationId xmlns:p14="http://schemas.microsoft.com/office/powerpoint/2010/main" val="41703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6FC7-4169-D258-2190-2AB55FEC0154}"/>
              </a:ext>
            </a:extLst>
          </p:cNvPr>
          <p:cNvSpPr>
            <a:spLocks noGrp="1"/>
          </p:cNvSpPr>
          <p:nvPr>
            <p:ph type="title"/>
          </p:nvPr>
        </p:nvSpPr>
        <p:spPr>
          <a:xfrm>
            <a:off x="4375558" y="361237"/>
            <a:ext cx="6978241" cy="1325563"/>
          </a:xfrm>
        </p:spPr>
        <p:txBody>
          <a:bodyPr>
            <a:normAutofit/>
          </a:bodyPr>
          <a:lstStyle/>
          <a:p>
            <a:r>
              <a:rPr lang="en-US" sz="4000" dirty="0">
                <a:latin typeface="Helvetica Inserat LT Std" panose="020B0806030702050204" pitchFamily="34" charset="0"/>
              </a:rPr>
              <a:t>OKSOC and Native Families</a:t>
            </a:r>
          </a:p>
        </p:txBody>
      </p:sp>
      <p:pic>
        <p:nvPicPr>
          <p:cNvPr id="5" name="Content Placeholder 4" descr="A person and a child sitting on a couch&#10;&#10;Description automatically generated with low confidence">
            <a:extLst>
              <a:ext uri="{FF2B5EF4-FFF2-40B4-BE49-F238E27FC236}">
                <a16:creationId xmlns:a16="http://schemas.microsoft.com/office/drawing/2014/main" id="{8FBD0E02-47CC-10CE-5DBE-7DE2ED2080D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278" r="30760"/>
          <a:stretch/>
        </p:blipFill>
        <p:spPr>
          <a:xfrm>
            <a:off x="150552" y="342157"/>
            <a:ext cx="3978441" cy="6173686"/>
          </a:xfrm>
        </p:spPr>
      </p:pic>
      <p:sp>
        <p:nvSpPr>
          <p:cNvPr id="6" name="Content Placeholder 2">
            <a:extLst>
              <a:ext uri="{FF2B5EF4-FFF2-40B4-BE49-F238E27FC236}">
                <a16:creationId xmlns:a16="http://schemas.microsoft.com/office/drawing/2014/main" id="{304B2971-A1CD-3754-B0E0-6C95F9E7D9C2}"/>
              </a:ext>
            </a:extLst>
          </p:cNvPr>
          <p:cNvSpPr txBox="1">
            <a:spLocks/>
          </p:cNvSpPr>
          <p:nvPr/>
        </p:nvSpPr>
        <p:spPr>
          <a:xfrm>
            <a:off x="4375558" y="1860221"/>
            <a:ext cx="7100581" cy="38468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“Many AI/AN communities contend that Native traditional beliefs and values about the care of children were the earliest version of a “system of care,” pre-dating the emergence of today’s SOC philosophy. This meant that existing Indigenous cultural beliefs were compatible with many of the SOC principles.” </a:t>
            </a:r>
          </a:p>
          <a:p>
            <a:pPr marL="0" marR="0" lvl="0" indent="0" algn="r"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NICWA Honoring Innovations: Notes for the Field for Systems of Care Communities in Indian Country</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1D1E"/>
                </a:solidFill>
                <a:effectLst/>
                <a:uLnTx/>
                <a:uFillTx/>
                <a:latin typeface="Calibri" panose="020F0502020204030204"/>
                <a:ea typeface="+mn-ea"/>
                <a:cs typeface="+mn-cs"/>
              </a:rPr>
              <a:t>OKSOC is family driven and youth/young adult guided. </a:t>
            </a:r>
          </a:p>
          <a:p>
            <a:pPr marL="685800" marR="0" lvl="1"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C1D1E"/>
                </a:solidFill>
                <a:effectLst/>
                <a:uLnTx/>
                <a:uFillTx/>
                <a:latin typeface="Calibri" panose="020F0502020204030204"/>
                <a:ea typeface="+mn-ea"/>
                <a:cs typeface="+mn-cs"/>
              </a:rPr>
              <a:t>Families have a primary decision-making role in the care of their children as well as in the policies and procedures governing care for all children in their community, state, Tribe, territory, and nation.</a:t>
            </a:r>
          </a:p>
          <a:p>
            <a:pPr marL="685800" marR="0" lvl="1"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C1D1E"/>
                </a:solidFill>
                <a:effectLst/>
                <a:uLnTx/>
                <a:uFillTx/>
                <a:latin typeface="Calibri" panose="020F0502020204030204"/>
                <a:ea typeface="+mn-ea"/>
                <a:cs typeface="+mn-cs"/>
              </a:rPr>
              <a:t>Youth and young adults are engaged as equal partners in creating systems change in policies and procedures at the individual, community, state, and national levels.</a:t>
            </a:r>
          </a:p>
          <a:p>
            <a:endParaRPr lang="en-US" dirty="0"/>
          </a:p>
        </p:txBody>
      </p:sp>
    </p:spTree>
    <p:extLst>
      <p:ext uri="{BB962C8B-B14F-4D97-AF65-F5344CB8AC3E}">
        <p14:creationId xmlns:p14="http://schemas.microsoft.com/office/powerpoint/2010/main" val="4013759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6FC7-4169-D258-2190-2AB55FEC0154}"/>
              </a:ext>
            </a:extLst>
          </p:cNvPr>
          <p:cNvSpPr>
            <a:spLocks noGrp="1"/>
          </p:cNvSpPr>
          <p:nvPr>
            <p:ph type="title"/>
          </p:nvPr>
        </p:nvSpPr>
        <p:spPr>
          <a:xfrm>
            <a:off x="4375558" y="365125"/>
            <a:ext cx="6978241" cy="1325563"/>
          </a:xfrm>
        </p:spPr>
        <p:txBody>
          <a:bodyPr>
            <a:normAutofit/>
          </a:bodyPr>
          <a:lstStyle/>
          <a:p>
            <a:r>
              <a:rPr lang="en-US" sz="4000" dirty="0">
                <a:latin typeface="Helvetica Inserat LT Std" panose="020B0806030702050204" pitchFamily="34" charset="0"/>
              </a:rPr>
              <a:t>OKSOC and Native Families</a:t>
            </a:r>
          </a:p>
        </p:txBody>
      </p:sp>
      <p:pic>
        <p:nvPicPr>
          <p:cNvPr id="5" name="Content Placeholder 4" descr="A person and a child sitting on a couch&#10;&#10;Description automatically generated with low confidence">
            <a:extLst>
              <a:ext uri="{FF2B5EF4-FFF2-40B4-BE49-F238E27FC236}">
                <a16:creationId xmlns:a16="http://schemas.microsoft.com/office/drawing/2014/main" id="{8FBD0E02-47CC-10CE-5DBE-7DE2ED2080D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278" r="30760"/>
          <a:stretch/>
        </p:blipFill>
        <p:spPr>
          <a:xfrm>
            <a:off x="150552" y="342157"/>
            <a:ext cx="3978441" cy="6173686"/>
          </a:xfrm>
        </p:spPr>
      </p:pic>
      <p:sp>
        <p:nvSpPr>
          <p:cNvPr id="6" name="Content Placeholder 2">
            <a:extLst>
              <a:ext uri="{FF2B5EF4-FFF2-40B4-BE49-F238E27FC236}">
                <a16:creationId xmlns:a16="http://schemas.microsoft.com/office/drawing/2014/main" id="{304B2971-A1CD-3754-B0E0-6C95F9E7D9C2}"/>
              </a:ext>
            </a:extLst>
          </p:cNvPr>
          <p:cNvSpPr txBox="1">
            <a:spLocks/>
          </p:cNvSpPr>
          <p:nvPr/>
        </p:nvSpPr>
        <p:spPr>
          <a:xfrm>
            <a:off x="4375558" y="2088876"/>
            <a:ext cx="7100581" cy="26802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1D1E"/>
                </a:solidFill>
                <a:effectLst/>
                <a:uLnTx/>
                <a:uFillTx/>
                <a:latin typeface="Calibri" panose="020F0502020204030204"/>
                <a:ea typeface="+mn-ea"/>
                <a:cs typeface="+mn-cs"/>
              </a:rPr>
              <a:t>OKSOC focuses on the strengths of the child, youth, young adult, and family.</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1D1E"/>
                </a:solidFill>
                <a:effectLst/>
                <a:uLnTx/>
                <a:uFillTx/>
                <a:latin typeface="Calibri" panose="020F0502020204030204"/>
                <a:ea typeface="+mn-ea"/>
                <a:cs typeface="+mn-cs"/>
              </a:rPr>
              <a:t>Family and community are essential elements in Oklahoma tribal cultures. Including extended family members and those who are not blood relatives—tribal elders, spiritual leaders, neighbors or friends, etc. in family team meetings increases the number and availability of supports.</a:t>
            </a:r>
          </a:p>
          <a:p>
            <a:endParaRPr lang="en-US" dirty="0"/>
          </a:p>
        </p:txBody>
      </p:sp>
    </p:spTree>
    <p:extLst>
      <p:ext uri="{BB962C8B-B14F-4D97-AF65-F5344CB8AC3E}">
        <p14:creationId xmlns:p14="http://schemas.microsoft.com/office/powerpoint/2010/main" val="957876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23011-60A1-0266-A372-5E8678933EAB}"/>
              </a:ext>
            </a:extLst>
          </p:cNvPr>
          <p:cNvSpPr>
            <a:spLocks noGrp="1"/>
          </p:cNvSpPr>
          <p:nvPr>
            <p:ph type="title"/>
          </p:nvPr>
        </p:nvSpPr>
        <p:spPr/>
        <p:txBody>
          <a:bodyPr/>
          <a:lstStyle/>
          <a:p>
            <a:r>
              <a:rPr lang="en-US" dirty="0">
                <a:latin typeface="Helvetica Inserat LT Std" panose="020B0806030702050204" pitchFamily="34" charset="0"/>
              </a:rPr>
              <a:t>OKSOC Outcomes for Native Children, Youth, Young Adults, and Families</a:t>
            </a:r>
          </a:p>
        </p:txBody>
      </p:sp>
      <p:sp>
        <p:nvSpPr>
          <p:cNvPr id="3" name="Content Placeholder 2">
            <a:extLst>
              <a:ext uri="{FF2B5EF4-FFF2-40B4-BE49-F238E27FC236}">
                <a16:creationId xmlns:a16="http://schemas.microsoft.com/office/drawing/2014/main" id="{56BE7925-C8A6-3FB6-7354-87BF507B9520}"/>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1D1E"/>
                </a:solidFill>
                <a:effectLst/>
                <a:uLnTx/>
                <a:uFillTx/>
                <a:latin typeface="Calibri" panose="020F0502020204030204"/>
                <a:ea typeface="+mn-ea"/>
                <a:cs typeface="+mn-cs"/>
              </a:rPr>
              <a:t>Culturally competent and culturally responsive OKSOC providers integrate culture as a resource, inclusive of tribal belief systems, knowledge and expertise, traditions, norms, teachings, strategies, and problem-solving.   </a:t>
            </a: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C1D1E"/>
                </a:solidFill>
                <a:effectLst/>
                <a:uLnTx/>
                <a:uFillTx/>
                <a:latin typeface="Calibri" panose="020F0502020204030204"/>
                <a:ea typeface="+mn-ea"/>
                <a:cs typeface="+mn-cs"/>
              </a:rPr>
              <a:t>This use of cultural adaptations to mainstream system of care practices such as wraparound, care coordination, crisis response and intervention, and therapy adds a cultural support system to the family’s treatment team and plan.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There is significant evidence to show that many people within culturally diverse communities are likely to utilize avenues other than professional therapists for dealing with mental distress, such elders in the community, spiritual leaders, and traditional healers.</a:t>
            </a: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Spiritual and traditional healing practices can prove very useful in terms of promoting mental health.</a:t>
            </a:r>
          </a:p>
          <a:p>
            <a:pPr>
              <a:spcBef>
                <a:spcPts val="1200"/>
              </a:spcBef>
            </a:pPr>
            <a:endParaRPr lang="en-US" dirty="0"/>
          </a:p>
        </p:txBody>
      </p:sp>
    </p:spTree>
    <p:extLst>
      <p:ext uri="{BB962C8B-B14F-4D97-AF65-F5344CB8AC3E}">
        <p14:creationId xmlns:p14="http://schemas.microsoft.com/office/powerpoint/2010/main" val="449554883"/>
      </p:ext>
    </p:extLst>
  </p:cSld>
  <p:clrMapOvr>
    <a:masterClrMapping/>
  </p:clrMapOvr>
</p:sld>
</file>

<file path=ppt/theme/theme1.xml><?xml version="1.0" encoding="utf-8"?>
<a:theme xmlns:a="http://schemas.openxmlformats.org/drawingml/2006/main" name="Office Theme">
  <a:themeElements>
    <a:clrScheme name="Commisson on Native Children">
      <a:dk1>
        <a:sysClr val="windowText" lastClr="000000"/>
      </a:dk1>
      <a:lt1>
        <a:sysClr val="window" lastClr="FFFFFF"/>
      </a:lt1>
      <a:dk2>
        <a:srgbClr val="44546A"/>
      </a:dk2>
      <a:lt2>
        <a:srgbClr val="E7E6E6"/>
      </a:lt2>
      <a:accent1>
        <a:srgbClr val="0E53A0"/>
      </a:accent1>
      <a:accent2>
        <a:srgbClr val="402C25"/>
      </a:accent2>
      <a:accent3>
        <a:srgbClr val="3A91A5"/>
      </a:accent3>
      <a:accent4>
        <a:srgbClr val="E6DC25"/>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093E8F7BF98640A0B476AB00A11CED" ma:contentTypeVersion="9" ma:contentTypeDescription="Create a new document." ma:contentTypeScope="" ma:versionID="873416fb884495d37bbb42298a611eb5">
  <xsd:schema xmlns:xsd="http://www.w3.org/2001/XMLSchema" xmlns:xs="http://www.w3.org/2001/XMLSchema" xmlns:p="http://schemas.microsoft.com/office/2006/metadata/properties" xmlns:ns1="http://schemas.microsoft.com/sharepoint/v3" xmlns:ns2="a61383b9-f61d-4814-b4b0-5bc4f7ddeb55" xmlns:ns3="57a8db90-571c-4dc3-8a43-016e5d26abab" targetNamespace="http://schemas.microsoft.com/office/2006/metadata/properties" ma:root="true" ma:fieldsID="9657b4cf4ff7695abeb114792f3709e9" ns1:_="" ns2:_="" ns3:_="">
    <xsd:import namespace="http://schemas.microsoft.com/sharepoint/v3"/>
    <xsd:import namespace="a61383b9-f61d-4814-b4b0-5bc4f7ddeb55"/>
    <xsd:import namespace="57a8db90-571c-4dc3-8a43-016e5d26abab"/>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LengthInSecond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1383b9-f61d-4814-b4b0-5bc4f7ddeb5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7a8db90-571c-4dc3-8a43-016e5d26aba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F6A1220-FCE3-4175-8283-474F889110E1}"/>
</file>

<file path=customXml/itemProps2.xml><?xml version="1.0" encoding="utf-8"?>
<ds:datastoreItem xmlns:ds="http://schemas.openxmlformats.org/officeDocument/2006/customXml" ds:itemID="{DE29F58A-BF10-47C5-AF73-A3A954D20CEA}"/>
</file>

<file path=customXml/itemProps3.xml><?xml version="1.0" encoding="utf-8"?>
<ds:datastoreItem xmlns:ds="http://schemas.openxmlformats.org/officeDocument/2006/customXml" ds:itemID="{38056D07-909C-409B-BAFB-3DE4B23208E4}"/>
</file>

<file path=docProps/app.xml><?xml version="1.0" encoding="utf-8"?>
<Properties xmlns="http://schemas.openxmlformats.org/officeDocument/2006/extended-properties" xmlns:vt="http://schemas.openxmlformats.org/officeDocument/2006/docPropsVTypes">
  <TotalTime>664</TotalTime>
  <Words>2227</Words>
  <Application>Microsoft Office PowerPoint</Application>
  <PresentationFormat>Widescreen</PresentationFormat>
  <Paragraphs>91</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Bebas Neue</vt:lpstr>
      <vt:lpstr>Calibri</vt:lpstr>
      <vt:lpstr>Helvetica Inserat LT Std</vt:lpstr>
      <vt:lpstr>HelveticaNeueLT Std</vt:lpstr>
      <vt:lpstr>Office Theme</vt:lpstr>
      <vt:lpstr>Native Children  &amp; Families  in Oklahoma Systems of Care</vt:lpstr>
      <vt:lpstr>PowerPoint Presentation</vt:lpstr>
      <vt:lpstr>Oklahoma Systems of Care</vt:lpstr>
      <vt:lpstr>PowerPoint Presentation</vt:lpstr>
      <vt:lpstr>What is a Systems of Care (SOC)?</vt:lpstr>
      <vt:lpstr>PowerPoint Presentation</vt:lpstr>
      <vt:lpstr>OKSOC and Native Families</vt:lpstr>
      <vt:lpstr>OKSOC and Native Families</vt:lpstr>
      <vt:lpstr>OKSOC Outcomes for Native Children, Youth, Young Adults, and Families</vt:lpstr>
      <vt:lpstr>Inequities in Child Well-Being: Mental Health</vt:lpstr>
      <vt:lpstr>OKSOC Outcomes for Native Children, Youth, &amp; Young Adults</vt:lpstr>
      <vt:lpstr>Recommendations</vt:lpstr>
      <vt:lpstr>Recommendations</vt:lpstr>
      <vt:lpstr>Recommendations</vt:lpstr>
      <vt:lpstr>PowerPoint Presentation</vt:lpstr>
      <vt:lpstr>PowerPoint Presentation</vt:lpstr>
      <vt:lpstr>E-TEAM &amp; OKSOC Evaluation</vt:lpstr>
      <vt:lpstr>Land Acknowledgement Statement</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Collier, Milton J.</dc:creator>
  <cp:lastModifiedBy>Lessard, Ron</cp:lastModifiedBy>
  <cp:revision>22</cp:revision>
  <dcterms:created xsi:type="dcterms:W3CDTF">2022-09-21T05:28:39Z</dcterms:created>
  <dcterms:modified xsi:type="dcterms:W3CDTF">2022-09-29T15:35:32Z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0x01010059093E8F7BF98640A0B476AB00A11CED</vt:lpwstr>
  </property>
</Properties>
</file>